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2" r:id="rId4"/>
    <p:sldId id="283" r:id="rId5"/>
    <p:sldId id="299" r:id="rId6"/>
    <p:sldId id="290" r:id="rId7"/>
    <p:sldId id="284" r:id="rId8"/>
    <p:sldId id="288" r:id="rId9"/>
    <p:sldId id="297" r:id="rId10"/>
    <p:sldId id="289" r:id="rId11"/>
    <p:sldId id="296" r:id="rId12"/>
    <p:sldId id="293" r:id="rId13"/>
    <p:sldId id="291" r:id="rId14"/>
    <p:sldId id="306" r:id="rId15"/>
    <p:sldId id="286" r:id="rId16"/>
    <p:sldId id="285" r:id="rId17"/>
    <p:sldId id="302" r:id="rId18"/>
    <p:sldId id="305" r:id="rId19"/>
    <p:sldId id="278" r:id="rId20"/>
  </p:sldIdLst>
  <p:sldSz cx="9144000" cy="6858000" type="screen4x3"/>
  <p:notesSz cx="6864350" cy="9996488"/>
  <p:embeddedFontLst>
    <p:embeddedFont>
      <p:font typeface="KBIZ한마음고딕 R" panose="02020503020101020101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나눔고딕" panose="020B0600000101010101" charset="-127"/>
      <p:regular r:id="rId26"/>
      <p:bold r:id="rId27"/>
    </p:embeddedFont>
    <p:embeddedFont>
      <p:font typeface="함초롬바탕" panose="02030604000101010101" pitchFamily="18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DF7"/>
    <a:srgbClr val="E3EAF5"/>
    <a:srgbClr val="1D314E"/>
    <a:srgbClr val="3D3C3E"/>
    <a:srgbClr val="063656"/>
    <a:srgbClr val="08456E"/>
    <a:srgbClr val="569CF0"/>
    <a:srgbClr val="5DAAFF"/>
    <a:srgbClr val="47B0FF"/>
    <a:srgbClr val="D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6364" autoAdjust="0"/>
  </p:normalViewPr>
  <p:slideViewPr>
    <p:cSldViewPr snapToGrid="0">
      <p:cViewPr varScale="1">
        <p:scale>
          <a:sx n="117" d="100"/>
          <a:sy n="117" d="100"/>
        </p:scale>
        <p:origin x="1422" y="96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49"/>
        <p:guide pos="2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-&#44256;&#44061;&#47564;&#51313;&#49892;\&#53685;&#44228;\&#44277;&#44277;&#51032;&#47308;&#49324;&#50629;&#49892;&#512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백내장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Sheet1!$A$12:$A$15</c:f>
              <c:strCache>
                <c:ptCount val="4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</c:strCache>
            </c:strRef>
          </c:cat>
          <c:val>
            <c:numRef>
              <c:f>Sheet1!$B$12:$B$15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B-4C31-B24A-F804FB3AB230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척추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Sheet1!$A$12:$A$15</c:f>
              <c:strCache>
                <c:ptCount val="4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</c:strCache>
            </c:strRef>
          </c:cat>
          <c:val>
            <c:numRef>
              <c:f>Sheet1!$C$12:$C$15</c:f>
              <c:numCache>
                <c:formatCode>General</c:formatCode>
                <c:ptCount val="4"/>
                <c:pt idx="0">
                  <c:v>110</c:v>
                </c:pt>
                <c:pt idx="1">
                  <c:v>127</c:v>
                </c:pt>
                <c:pt idx="2">
                  <c:v>159</c:v>
                </c:pt>
                <c:pt idx="3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B-4C31-B24A-F804FB3AB230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인공관절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Sheet1!$A$12:$A$15</c:f>
              <c:strCache>
                <c:ptCount val="4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</c:strCache>
            </c:strRef>
          </c:cat>
          <c:val>
            <c:numRef>
              <c:f>Sheet1!$D$12:$D$15</c:f>
              <c:numCache>
                <c:formatCode>General</c:formatCode>
                <c:ptCount val="4"/>
                <c:pt idx="0">
                  <c:v>38</c:v>
                </c:pt>
                <c:pt idx="1">
                  <c:v>60</c:v>
                </c:pt>
                <c:pt idx="2">
                  <c:v>67</c:v>
                </c:pt>
                <c:pt idx="3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8B-4C31-B24A-F804FB3AB230}"/>
            </c:ext>
          </c:extLst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기타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Sheet1!$A$12:$A$15</c:f>
              <c:strCache>
                <c:ptCount val="4"/>
                <c:pt idx="0">
                  <c:v>2014년도</c:v>
                </c:pt>
                <c:pt idx="1">
                  <c:v>2015년도</c:v>
                </c:pt>
                <c:pt idx="2">
                  <c:v>2016년도</c:v>
                </c:pt>
                <c:pt idx="3">
                  <c:v>2017년도</c:v>
                </c:pt>
              </c:strCache>
            </c:strRef>
          </c:cat>
          <c:val>
            <c:numRef>
              <c:f>Sheet1!$E$12:$E$15</c:f>
              <c:numCache>
                <c:formatCode>General</c:formatCode>
                <c:ptCount val="4"/>
                <c:pt idx="0">
                  <c:v>41</c:v>
                </c:pt>
                <c:pt idx="1">
                  <c:v>38</c:v>
                </c:pt>
                <c:pt idx="2">
                  <c:v>64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B-4C31-B24A-F804FB3AB2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769216"/>
        <c:axId val="39770752"/>
      </c:barChart>
      <c:catAx>
        <c:axId val="397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770752"/>
        <c:crosses val="autoZero"/>
        <c:auto val="1"/>
        <c:lblAlgn val="ctr"/>
        <c:lblOffset val="100"/>
        <c:noMultiLvlLbl val="0"/>
      </c:catAx>
      <c:valAx>
        <c:axId val="39770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9769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ED9FB-B419-44D9-ABDD-4EDADCA189D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9D1A1A3-4B69-44BE-B1CE-AFE63AA2628C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공통항목</a:t>
          </a:r>
          <a:endParaRPr lang="ko-KR" altLang="en-US" sz="2000" dirty="0"/>
        </a:p>
      </dgm:t>
    </dgm:pt>
    <dgm:pt modelId="{BB5EB78A-1A57-477A-8AEF-F1913BF65E8C}" type="parTrans" cxnId="{6780A664-179C-40D9-A236-36524DEDDBD3}">
      <dgm:prSet/>
      <dgm:spPr/>
      <dgm:t>
        <a:bodyPr/>
        <a:lstStyle/>
        <a:p>
          <a:pPr latinLnBrk="1"/>
          <a:endParaRPr lang="ko-KR" altLang="en-US"/>
        </a:p>
      </dgm:t>
    </dgm:pt>
    <dgm:pt modelId="{AE697D55-3E84-4756-B45B-E0EF053DD891}" type="sibTrans" cxnId="{6780A664-179C-40D9-A236-36524DEDDBD3}">
      <dgm:prSet/>
      <dgm:spPr/>
      <dgm:t>
        <a:bodyPr/>
        <a:lstStyle/>
        <a:p>
          <a:pPr latinLnBrk="1"/>
          <a:endParaRPr lang="ko-KR" altLang="en-US"/>
        </a:p>
      </dgm:t>
    </dgm:pt>
    <dgm:pt modelId="{8B2C9131-567A-4B03-9049-DA1EEF1FA9DE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진찰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문진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혈압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신체계측</a:t>
          </a:r>
          <a:endParaRPr lang="ko-KR" altLang="en-US" sz="1100" dirty="0"/>
        </a:p>
      </dgm:t>
    </dgm:pt>
    <dgm:pt modelId="{CC7CEC34-8174-4582-A023-04B9A1D20E9C}" type="parTrans" cxnId="{A8DFC48E-6534-472D-8FFF-933509C661EA}">
      <dgm:prSet/>
      <dgm:spPr/>
      <dgm:t>
        <a:bodyPr/>
        <a:lstStyle/>
        <a:p>
          <a:pPr latinLnBrk="1"/>
          <a:endParaRPr lang="ko-KR" altLang="en-US"/>
        </a:p>
      </dgm:t>
    </dgm:pt>
    <dgm:pt modelId="{947D5020-0575-4217-B6B4-76ED439D4A79}" type="sibTrans" cxnId="{A8DFC48E-6534-472D-8FFF-933509C661EA}">
      <dgm:prSet/>
      <dgm:spPr/>
      <dgm:t>
        <a:bodyPr/>
        <a:lstStyle/>
        <a:p>
          <a:pPr latinLnBrk="1"/>
          <a:endParaRPr lang="ko-KR" altLang="en-US"/>
        </a:p>
      </dgm:t>
    </dgm:pt>
    <dgm:pt modelId="{13DE5A5D-9940-4635-B154-EE24574BDF6F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추가항목</a:t>
          </a:r>
          <a:r>
            <a:rPr lang="en-US" altLang="ko-KR" sz="2000" dirty="0" smtClean="0"/>
            <a:t>(</a:t>
          </a:r>
          <a:r>
            <a:rPr lang="ko-KR" altLang="en-US" sz="2000" dirty="0" smtClean="0"/>
            <a:t>선택</a:t>
          </a:r>
          <a:r>
            <a:rPr lang="en-US" altLang="ko-KR" sz="2000" dirty="0" smtClean="0"/>
            <a:t>)</a:t>
          </a:r>
        </a:p>
      </dgm:t>
    </dgm:pt>
    <dgm:pt modelId="{7B0AC589-832A-44C3-BD8D-8B8ED2C1A177}" type="parTrans" cxnId="{45247FF4-E034-4F31-A9B0-4EF936592D25}">
      <dgm:prSet/>
      <dgm:spPr/>
      <dgm:t>
        <a:bodyPr/>
        <a:lstStyle/>
        <a:p>
          <a:pPr latinLnBrk="1"/>
          <a:endParaRPr lang="ko-KR" altLang="en-US"/>
        </a:p>
      </dgm:t>
    </dgm:pt>
    <dgm:pt modelId="{DBA83875-6ED6-4BC1-A731-CF892FCA2D57}" type="sibTrans" cxnId="{45247FF4-E034-4F31-A9B0-4EF936592D25}">
      <dgm:prSet/>
      <dgm:spPr/>
      <dgm:t>
        <a:bodyPr/>
        <a:lstStyle/>
        <a:p>
          <a:pPr latinLnBrk="1"/>
          <a:endParaRPr lang="ko-KR" altLang="en-US"/>
        </a:p>
      </dgm:t>
    </dgm:pt>
    <dgm:pt modelId="{5E59665B-B661-4892-B0C9-CA1756A00CEE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자궁 또는 </a:t>
          </a:r>
          <a:r>
            <a:rPr lang="ko-KR" altLang="en-US" sz="1200" dirty="0" err="1" smtClean="0"/>
            <a:t>골반초음파</a:t>
          </a:r>
          <a:r>
            <a:rPr lang="ko-KR" altLang="en-US" sz="1200" dirty="0" smtClean="0"/>
            <a:t> </a:t>
          </a:r>
          <a:r>
            <a:rPr lang="en-US" altLang="ko-KR" sz="1200" dirty="0" smtClean="0"/>
            <a:t>(</a:t>
          </a:r>
          <a:r>
            <a:rPr lang="ko-KR" altLang="en-US" sz="1200" dirty="0" smtClean="0"/>
            <a:t>여성</a:t>
          </a:r>
          <a:r>
            <a:rPr lang="en-US" altLang="ko-KR" sz="1200" dirty="0" smtClean="0"/>
            <a:t>)</a:t>
          </a:r>
          <a:endParaRPr lang="ko-KR" altLang="en-US" sz="1200" dirty="0"/>
        </a:p>
      </dgm:t>
    </dgm:pt>
    <dgm:pt modelId="{6CE72386-6F78-4700-8190-D0A1A3F117C5}" type="parTrans" cxnId="{C3D7702A-E5A4-4232-8EF0-C8774F9F54B9}">
      <dgm:prSet/>
      <dgm:spPr/>
      <dgm:t>
        <a:bodyPr/>
        <a:lstStyle/>
        <a:p>
          <a:pPr latinLnBrk="1"/>
          <a:endParaRPr lang="ko-KR" altLang="en-US"/>
        </a:p>
      </dgm:t>
    </dgm:pt>
    <dgm:pt modelId="{EAC799E3-4C67-4757-B0DF-178C2994B7A0}" type="sibTrans" cxnId="{C3D7702A-E5A4-4232-8EF0-C8774F9F54B9}">
      <dgm:prSet/>
      <dgm:spPr/>
      <dgm:t>
        <a:bodyPr/>
        <a:lstStyle/>
        <a:p>
          <a:pPr latinLnBrk="1"/>
          <a:endParaRPr lang="ko-KR" altLang="en-US"/>
        </a:p>
      </dgm:t>
    </dgm:pt>
    <dgm:pt modelId="{F2B6DA08-4C45-4D56-9AEB-4CB5F91BEDE5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CT</a:t>
          </a:r>
          <a:r>
            <a:rPr lang="ko-KR" altLang="en-US" sz="1200" dirty="0" smtClean="0"/>
            <a:t>검사</a:t>
          </a:r>
          <a:r>
            <a:rPr lang="en-US" altLang="ko-KR" sz="1200" dirty="0" smtClean="0"/>
            <a:t>(</a:t>
          </a:r>
          <a:r>
            <a:rPr lang="ko-KR" altLang="en-US" sz="1200" dirty="0" smtClean="0"/>
            <a:t>뇌</a:t>
          </a:r>
          <a:r>
            <a:rPr lang="en-US" altLang="ko-KR" sz="1200" dirty="0" smtClean="0"/>
            <a:t>, </a:t>
          </a:r>
          <a:r>
            <a:rPr lang="ko-KR" altLang="en-US" sz="1200" dirty="0" smtClean="0"/>
            <a:t>폐</a:t>
          </a:r>
          <a:r>
            <a:rPr lang="en-US" altLang="ko-KR" sz="1200" dirty="0" smtClean="0"/>
            <a:t>, </a:t>
          </a:r>
          <a:r>
            <a:rPr lang="ko-KR" altLang="en-US" sz="1200" dirty="0" smtClean="0"/>
            <a:t>심장 중 선택</a:t>
          </a:r>
          <a:r>
            <a:rPr lang="en-US" altLang="ko-KR" sz="1200" dirty="0" smtClean="0"/>
            <a:t>)</a:t>
          </a:r>
          <a:endParaRPr lang="ko-KR" altLang="en-US" sz="1200" dirty="0"/>
        </a:p>
      </dgm:t>
    </dgm:pt>
    <dgm:pt modelId="{6B3BC22B-E6C2-41D8-8BE5-E9C8D3A1C855}" type="parTrans" cxnId="{537D994F-76A2-4BA8-9829-1D63F8C956CC}">
      <dgm:prSet/>
      <dgm:spPr/>
      <dgm:t>
        <a:bodyPr/>
        <a:lstStyle/>
        <a:p>
          <a:pPr latinLnBrk="1"/>
          <a:endParaRPr lang="ko-KR" altLang="en-US"/>
        </a:p>
      </dgm:t>
    </dgm:pt>
    <dgm:pt modelId="{1215A37C-659A-4D40-A5BC-67DFA7608C04}" type="sibTrans" cxnId="{537D994F-76A2-4BA8-9829-1D63F8C956CC}">
      <dgm:prSet/>
      <dgm:spPr/>
      <dgm:t>
        <a:bodyPr/>
        <a:lstStyle/>
        <a:p>
          <a:pPr latinLnBrk="1"/>
          <a:endParaRPr lang="ko-KR" altLang="en-US"/>
        </a:p>
      </dgm:t>
    </dgm:pt>
    <dgm:pt modelId="{F094122C-3BF4-4BD6-BD46-B03E170B37C7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MRA(</a:t>
          </a:r>
          <a:r>
            <a:rPr lang="ko-KR" altLang="en-US" sz="1200" dirty="0" smtClean="0"/>
            <a:t>뇌</a:t>
          </a:r>
          <a:r>
            <a:rPr lang="en-US" altLang="ko-KR" sz="1200" dirty="0" smtClean="0"/>
            <a:t>) (35</a:t>
          </a:r>
          <a:r>
            <a:rPr lang="ko-KR" altLang="en-US" sz="1200" dirty="0" smtClean="0"/>
            <a:t>만원 </a:t>
          </a:r>
          <a:r>
            <a:rPr lang="ko-KR" altLang="en-US" sz="1200" dirty="0" err="1" smtClean="0"/>
            <a:t>선택시</a:t>
          </a:r>
          <a:r>
            <a:rPr lang="en-US" altLang="ko-KR" sz="1200" dirty="0" smtClean="0"/>
            <a:t>)</a:t>
          </a:r>
          <a:endParaRPr lang="ko-KR" altLang="en-US" sz="1200" dirty="0"/>
        </a:p>
      </dgm:t>
    </dgm:pt>
    <dgm:pt modelId="{D24E8485-47AE-42F1-90ED-5105B9CB2F35}" type="parTrans" cxnId="{1B7C1588-1D35-4DED-89C7-CE6433EEB62E}">
      <dgm:prSet/>
      <dgm:spPr/>
      <dgm:t>
        <a:bodyPr/>
        <a:lstStyle/>
        <a:p>
          <a:pPr latinLnBrk="1"/>
          <a:endParaRPr lang="ko-KR" altLang="en-US"/>
        </a:p>
      </dgm:t>
    </dgm:pt>
    <dgm:pt modelId="{6397FAB7-8465-4914-9088-2832FA0BA7E6}" type="sibTrans" cxnId="{1B7C1588-1D35-4DED-89C7-CE6433EEB62E}">
      <dgm:prSet/>
      <dgm:spPr/>
      <dgm:t>
        <a:bodyPr/>
        <a:lstStyle/>
        <a:p>
          <a:pPr latinLnBrk="1"/>
          <a:endParaRPr lang="ko-KR" altLang="en-US"/>
        </a:p>
      </dgm:t>
    </dgm:pt>
    <dgm:pt modelId="{EF3E0252-FA69-42B6-A1C5-B164C85C0D32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선택 </a:t>
          </a:r>
          <a:r>
            <a:rPr lang="en-US" altLang="ko-KR" sz="1200" dirty="0" smtClean="0"/>
            <a:t>2</a:t>
          </a:r>
          <a:r>
            <a:rPr lang="ko-KR" altLang="en-US" sz="1200" dirty="0" smtClean="0"/>
            <a:t>가지 </a:t>
          </a:r>
          <a:r>
            <a:rPr lang="en-US" altLang="ko-KR" sz="1200" dirty="0" smtClean="0"/>
            <a:t>(30</a:t>
          </a:r>
          <a:r>
            <a:rPr lang="ko-KR" altLang="en-US" sz="1200" dirty="0" smtClean="0"/>
            <a:t>만원</a:t>
          </a:r>
          <a:r>
            <a:rPr lang="en-US" altLang="ko-KR" sz="1200" dirty="0" smtClean="0"/>
            <a:t>) : </a:t>
          </a:r>
          <a:r>
            <a:rPr lang="ko-KR" altLang="en-US" sz="1200" dirty="0" smtClean="0"/>
            <a:t>연중 상시</a:t>
          </a:r>
          <a:endParaRPr lang="ko-KR" altLang="en-US" sz="1200" dirty="0"/>
        </a:p>
      </dgm:t>
    </dgm:pt>
    <dgm:pt modelId="{F8AE29B5-27A1-4112-BFE1-01E82E5619D1}" type="parTrans" cxnId="{AEB8B98E-4B4B-4B16-A9FC-37CC29929E15}">
      <dgm:prSet/>
      <dgm:spPr/>
      <dgm:t>
        <a:bodyPr/>
        <a:lstStyle/>
        <a:p>
          <a:pPr latinLnBrk="1"/>
          <a:endParaRPr lang="ko-KR" altLang="en-US"/>
        </a:p>
      </dgm:t>
    </dgm:pt>
    <dgm:pt modelId="{6A262FBA-8931-42D4-BF71-6FE0FB77C909}" type="sibTrans" cxnId="{AEB8B98E-4B4B-4B16-A9FC-37CC29929E15}">
      <dgm:prSet/>
      <dgm:spPr/>
      <dgm:t>
        <a:bodyPr/>
        <a:lstStyle/>
        <a:p>
          <a:pPr latinLnBrk="1"/>
          <a:endParaRPr lang="ko-KR" altLang="en-US"/>
        </a:p>
      </dgm:t>
    </dgm:pt>
    <dgm:pt modelId="{F5B96A13-E455-4B99-9751-4C7F4444D38B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안과검사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시력</a:t>
          </a:r>
          <a:r>
            <a:rPr lang="en-US" altLang="ko-KR" sz="1100" dirty="0" smtClean="0"/>
            <a:t>, </a:t>
          </a:r>
          <a:r>
            <a:rPr lang="ko-KR" altLang="en-US" sz="1100" dirty="0" err="1" smtClean="0"/>
            <a:t>안저</a:t>
          </a:r>
          <a:r>
            <a:rPr lang="en-US" altLang="ko-KR" sz="1100" dirty="0" smtClean="0"/>
            <a:t>, </a:t>
          </a:r>
          <a:r>
            <a:rPr lang="ko-KR" altLang="en-US" sz="1100" dirty="0" err="1" smtClean="0"/>
            <a:t>안압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4525DF3C-6327-4374-9633-187F9942474E}" type="parTrans" cxnId="{04225C88-FF65-4F96-BF2E-02F3CF0753DE}">
      <dgm:prSet/>
      <dgm:spPr/>
      <dgm:t>
        <a:bodyPr/>
        <a:lstStyle/>
        <a:p>
          <a:pPr latinLnBrk="1"/>
          <a:endParaRPr lang="ko-KR" altLang="en-US"/>
        </a:p>
      </dgm:t>
    </dgm:pt>
    <dgm:pt modelId="{EADC0E66-BAB2-4AEC-BE9F-D4B615C52807}" type="sibTrans" cxnId="{04225C88-FF65-4F96-BF2E-02F3CF0753DE}">
      <dgm:prSet/>
      <dgm:spPr/>
      <dgm:t>
        <a:bodyPr/>
        <a:lstStyle/>
        <a:p>
          <a:pPr latinLnBrk="1"/>
          <a:endParaRPr lang="ko-KR" altLang="en-US"/>
        </a:p>
      </dgm:t>
    </dgm:pt>
    <dgm:pt modelId="{F4922178-4CAA-4610-9642-A0C5CAC41F90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청력검사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저주파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고주파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난청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72F0AD0F-48A6-441B-819C-74B8D9B548DC}" type="parTrans" cxnId="{B909A902-3018-49EE-BD36-C14203BA9C84}">
      <dgm:prSet/>
      <dgm:spPr/>
      <dgm:t>
        <a:bodyPr/>
        <a:lstStyle/>
        <a:p>
          <a:pPr latinLnBrk="1"/>
          <a:endParaRPr lang="ko-KR" altLang="en-US"/>
        </a:p>
      </dgm:t>
    </dgm:pt>
    <dgm:pt modelId="{11FC9609-B727-4898-AB16-5BD1BF18963C}" type="sibTrans" cxnId="{B909A902-3018-49EE-BD36-C14203BA9C84}">
      <dgm:prSet/>
      <dgm:spPr/>
      <dgm:t>
        <a:bodyPr/>
        <a:lstStyle/>
        <a:p>
          <a:pPr latinLnBrk="1"/>
          <a:endParaRPr lang="ko-KR" altLang="en-US"/>
        </a:p>
      </dgm:t>
    </dgm:pt>
    <dgm:pt modelId="{457C1CDA-3EE9-4219-8F61-76B03909243D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</a:t>
          </a:r>
          <a:r>
            <a:rPr lang="ko-KR" altLang="en-US" sz="1100" dirty="0" err="1" smtClean="0"/>
            <a:t>체성분</a:t>
          </a:r>
          <a:r>
            <a:rPr lang="ko-KR" altLang="en-US" sz="1100" dirty="0" smtClean="0"/>
            <a:t> 검사</a:t>
          </a:r>
          <a:endParaRPr lang="ko-KR" altLang="en-US" sz="1100" dirty="0"/>
        </a:p>
      </dgm:t>
    </dgm:pt>
    <dgm:pt modelId="{97163FEF-AAFD-4EF3-83FD-31BF0AE9FCBD}" type="parTrans" cxnId="{CB498F38-5BB2-4672-A644-C1630862D878}">
      <dgm:prSet/>
      <dgm:spPr/>
      <dgm:t>
        <a:bodyPr/>
        <a:lstStyle/>
        <a:p>
          <a:pPr latinLnBrk="1"/>
          <a:endParaRPr lang="ko-KR" altLang="en-US"/>
        </a:p>
      </dgm:t>
    </dgm:pt>
    <dgm:pt modelId="{0B010E07-E42C-4279-9B2B-AB504C9E8C37}" type="sibTrans" cxnId="{CB498F38-5BB2-4672-A644-C1630862D878}">
      <dgm:prSet/>
      <dgm:spPr/>
      <dgm:t>
        <a:bodyPr/>
        <a:lstStyle/>
        <a:p>
          <a:pPr latinLnBrk="1"/>
          <a:endParaRPr lang="ko-KR" altLang="en-US"/>
        </a:p>
      </dgm:t>
    </dgm:pt>
    <dgm:pt modelId="{6A7319C7-12D6-42BD-B162-8610C953D949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복부초음파 검사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간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담낭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신장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췌장 등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57CE12E3-B470-4A40-BDB9-C7C987E39ADE}" type="parTrans" cxnId="{5F4217C7-E472-46C8-98CA-E2264FE7D2ED}">
      <dgm:prSet/>
      <dgm:spPr/>
      <dgm:t>
        <a:bodyPr/>
        <a:lstStyle/>
        <a:p>
          <a:pPr latinLnBrk="1"/>
          <a:endParaRPr lang="ko-KR" altLang="en-US"/>
        </a:p>
      </dgm:t>
    </dgm:pt>
    <dgm:pt modelId="{3A9231DE-B77B-45EC-B147-E0CCD2219514}" type="sibTrans" cxnId="{5F4217C7-E472-46C8-98CA-E2264FE7D2ED}">
      <dgm:prSet/>
      <dgm:spPr/>
      <dgm:t>
        <a:bodyPr/>
        <a:lstStyle/>
        <a:p>
          <a:pPr latinLnBrk="1"/>
          <a:endParaRPr lang="ko-KR" altLang="en-US"/>
        </a:p>
      </dgm:t>
    </dgm:pt>
    <dgm:pt modelId="{8CC62691-138C-4490-8D84-1680A1734CA6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위내시경 </a:t>
          </a:r>
          <a:r>
            <a:rPr lang="en-US" altLang="ko-KR" sz="1100" dirty="0" smtClean="0"/>
            <a:t>· </a:t>
          </a:r>
          <a:r>
            <a:rPr lang="ko-KR" altLang="en-US" sz="1100" dirty="0" err="1" smtClean="0"/>
            <a:t>위장조영촬영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선택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5E2447B1-6F7D-4B0A-AE5B-33CB9ED02CC8}" type="parTrans" cxnId="{C5675E84-B165-4F3D-B991-C24D59FF6B10}">
      <dgm:prSet/>
      <dgm:spPr/>
      <dgm:t>
        <a:bodyPr/>
        <a:lstStyle/>
        <a:p>
          <a:pPr latinLnBrk="1"/>
          <a:endParaRPr lang="ko-KR" altLang="en-US"/>
        </a:p>
      </dgm:t>
    </dgm:pt>
    <dgm:pt modelId="{A60964B4-069F-4A2D-AF05-3DD8A9CD84AC}" type="sibTrans" cxnId="{C5675E84-B165-4F3D-B991-C24D59FF6B10}">
      <dgm:prSet/>
      <dgm:spPr/>
      <dgm:t>
        <a:bodyPr/>
        <a:lstStyle/>
        <a:p>
          <a:pPr latinLnBrk="1"/>
          <a:endParaRPr lang="ko-KR" altLang="en-US"/>
        </a:p>
      </dgm:t>
    </dgm:pt>
    <dgm:pt modelId="{075939D3-208F-4674-84E6-00B70644767F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</a:t>
          </a:r>
          <a:r>
            <a:rPr lang="ko-KR" altLang="en-US" sz="1100" dirty="0" err="1" smtClean="0"/>
            <a:t>폐기능</a:t>
          </a:r>
          <a:r>
            <a:rPr lang="ko-KR" altLang="en-US" sz="1100" dirty="0" smtClean="0"/>
            <a:t> 및 심전도 검사</a:t>
          </a:r>
          <a:endParaRPr lang="ko-KR" altLang="en-US" sz="1100" dirty="0"/>
        </a:p>
      </dgm:t>
    </dgm:pt>
    <dgm:pt modelId="{0768721E-4CB5-4748-9FF5-9BABB5DBB7A1}" type="parTrans" cxnId="{BB420319-9A44-4917-A882-C1E7E855A6BA}">
      <dgm:prSet/>
      <dgm:spPr/>
      <dgm:t>
        <a:bodyPr/>
        <a:lstStyle/>
        <a:p>
          <a:pPr latinLnBrk="1"/>
          <a:endParaRPr lang="ko-KR" altLang="en-US"/>
        </a:p>
      </dgm:t>
    </dgm:pt>
    <dgm:pt modelId="{3987484B-854D-408C-8A6D-E6E5B8A216BA}" type="sibTrans" cxnId="{BB420319-9A44-4917-A882-C1E7E855A6BA}">
      <dgm:prSet/>
      <dgm:spPr/>
      <dgm:t>
        <a:bodyPr/>
        <a:lstStyle/>
        <a:p>
          <a:pPr latinLnBrk="1"/>
          <a:endParaRPr lang="ko-KR" altLang="en-US"/>
        </a:p>
      </dgm:t>
    </dgm:pt>
    <dgm:pt modelId="{DEFE28A8-719F-4DF3-9CAD-99E68C10EF7E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동맥경화 검사</a:t>
          </a:r>
          <a:endParaRPr lang="ko-KR" altLang="en-US" sz="1100" dirty="0"/>
        </a:p>
      </dgm:t>
    </dgm:pt>
    <dgm:pt modelId="{3FEE520C-5FE0-464D-A234-F1ECD1758F2B}" type="parTrans" cxnId="{B87ED2EE-8573-4A19-BB0C-020F43075B0A}">
      <dgm:prSet/>
      <dgm:spPr/>
      <dgm:t>
        <a:bodyPr/>
        <a:lstStyle/>
        <a:p>
          <a:pPr latinLnBrk="1"/>
          <a:endParaRPr lang="ko-KR" altLang="en-US"/>
        </a:p>
      </dgm:t>
    </dgm:pt>
    <dgm:pt modelId="{87AF7C54-B053-4E4E-8863-C5098C948117}" type="sibTrans" cxnId="{B87ED2EE-8573-4A19-BB0C-020F43075B0A}">
      <dgm:prSet/>
      <dgm:spPr/>
      <dgm:t>
        <a:bodyPr/>
        <a:lstStyle/>
        <a:p>
          <a:pPr latinLnBrk="1"/>
          <a:endParaRPr lang="ko-KR" altLang="en-US"/>
        </a:p>
      </dgm:t>
    </dgm:pt>
    <dgm:pt modelId="{29D48337-16C2-480C-A878-1712676CAA89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혈액검사</a:t>
          </a:r>
          <a:r>
            <a:rPr lang="en-US" altLang="ko-KR" sz="1100" dirty="0" smtClean="0"/>
            <a:t>(100</a:t>
          </a:r>
          <a:r>
            <a:rPr lang="ko-KR" altLang="en-US" sz="1100" dirty="0" smtClean="0"/>
            <a:t>종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AB00D83A-94AE-4B43-A04F-90A8D044C183}" type="parTrans" cxnId="{28EE2F36-8DD9-4789-8FC1-199CCD883025}">
      <dgm:prSet/>
      <dgm:spPr/>
      <dgm:t>
        <a:bodyPr/>
        <a:lstStyle/>
        <a:p>
          <a:pPr latinLnBrk="1"/>
          <a:endParaRPr lang="ko-KR" altLang="en-US"/>
        </a:p>
      </dgm:t>
    </dgm:pt>
    <dgm:pt modelId="{BD0AA9CA-4C07-43A4-B7E3-DA8CAC1DB7ED}" type="sibTrans" cxnId="{28EE2F36-8DD9-4789-8FC1-199CCD883025}">
      <dgm:prSet/>
      <dgm:spPr/>
      <dgm:t>
        <a:bodyPr/>
        <a:lstStyle/>
        <a:p>
          <a:pPr latinLnBrk="1"/>
          <a:endParaRPr lang="ko-KR" altLang="en-US"/>
        </a:p>
      </dgm:t>
    </dgm:pt>
    <dgm:pt modelId="{1B7BCBAD-F6DD-4C82-833F-C4765CFCB734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부인과 검사</a:t>
          </a:r>
          <a:r>
            <a:rPr lang="en-US" altLang="ko-KR" sz="1100" dirty="0" smtClean="0"/>
            <a:t>(</a:t>
          </a:r>
          <a:r>
            <a:rPr lang="ko-KR" altLang="en-US" sz="1100" dirty="0" smtClean="0"/>
            <a:t>유방</a:t>
          </a:r>
          <a:r>
            <a:rPr lang="en-US" altLang="ko-KR" sz="1100" dirty="0" smtClean="0"/>
            <a:t>, </a:t>
          </a:r>
          <a:r>
            <a:rPr lang="ko-KR" altLang="en-US" sz="1100" dirty="0" smtClean="0"/>
            <a:t>자궁암</a:t>
          </a:r>
          <a:r>
            <a:rPr lang="en-US" altLang="ko-KR" sz="1100" dirty="0" smtClean="0"/>
            <a:t>), </a:t>
          </a:r>
          <a:r>
            <a:rPr lang="ko-KR" altLang="en-US" sz="1100" dirty="0" smtClean="0"/>
            <a:t>골다공증</a:t>
          </a:r>
          <a:endParaRPr lang="ko-KR" altLang="en-US" sz="1100" dirty="0"/>
        </a:p>
      </dgm:t>
    </dgm:pt>
    <dgm:pt modelId="{BFF63033-F527-4684-9832-D29C2CEB6775}" type="parTrans" cxnId="{044A99BD-4DEE-43EE-92AC-52E9B390E722}">
      <dgm:prSet/>
      <dgm:spPr/>
      <dgm:t>
        <a:bodyPr/>
        <a:lstStyle/>
        <a:p>
          <a:pPr latinLnBrk="1"/>
          <a:endParaRPr lang="ko-KR" altLang="en-US"/>
        </a:p>
      </dgm:t>
    </dgm:pt>
    <dgm:pt modelId="{7DCF76A2-2906-43D0-AADA-E5C2013F53CD}" type="sibTrans" cxnId="{044A99BD-4DEE-43EE-92AC-52E9B390E722}">
      <dgm:prSet/>
      <dgm:spPr/>
      <dgm:t>
        <a:bodyPr/>
        <a:lstStyle/>
        <a:p>
          <a:pPr latinLnBrk="1"/>
          <a:endParaRPr lang="ko-KR" altLang="en-US"/>
        </a:p>
      </dgm:t>
    </dgm:pt>
    <dgm:pt modelId="{1A7D14E1-DC2E-4411-81D8-3EC5B8673921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혈액종양검사</a:t>
          </a:r>
          <a:r>
            <a:rPr lang="en-US" altLang="ko-KR" sz="1100" dirty="0" smtClean="0"/>
            <a:t>(4</a:t>
          </a:r>
          <a:r>
            <a:rPr lang="ko-KR" altLang="en-US" sz="1100" dirty="0" smtClean="0"/>
            <a:t>종</a:t>
          </a:r>
          <a:r>
            <a:rPr lang="en-US" altLang="ko-KR" sz="1100" dirty="0" smtClean="0"/>
            <a:t>)</a:t>
          </a:r>
          <a:endParaRPr lang="ko-KR" altLang="en-US" sz="1100" dirty="0"/>
        </a:p>
      </dgm:t>
    </dgm:pt>
    <dgm:pt modelId="{31D339F0-94CD-4F8C-B0B8-0A776BFD8D3F}" type="parTrans" cxnId="{29FE26C4-4F94-4A4C-A556-4ADD14E775E6}">
      <dgm:prSet/>
      <dgm:spPr/>
      <dgm:t>
        <a:bodyPr/>
        <a:lstStyle/>
        <a:p>
          <a:pPr latinLnBrk="1"/>
          <a:endParaRPr lang="ko-KR" altLang="en-US"/>
        </a:p>
      </dgm:t>
    </dgm:pt>
    <dgm:pt modelId="{D7C17941-796A-471D-882B-31172772B19A}" type="sibTrans" cxnId="{29FE26C4-4F94-4A4C-A556-4ADD14E775E6}">
      <dgm:prSet/>
      <dgm:spPr/>
      <dgm:t>
        <a:bodyPr/>
        <a:lstStyle/>
        <a:p>
          <a:pPr latinLnBrk="1"/>
          <a:endParaRPr lang="ko-KR" altLang="en-US"/>
        </a:p>
      </dgm:t>
    </dgm:pt>
    <dgm:pt modelId="{7CC97DDF-C87D-4AAF-BA3F-98A2D2BB9FAE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경동맥초음파</a:t>
          </a:r>
          <a:endParaRPr lang="ko-KR" altLang="en-US" sz="1200" dirty="0"/>
        </a:p>
      </dgm:t>
    </dgm:pt>
    <dgm:pt modelId="{CCA130D1-63E6-450F-88B3-F65A5941A4FF}" type="parTrans" cxnId="{A453D265-217D-405D-90C0-558D6D1600CC}">
      <dgm:prSet/>
      <dgm:spPr/>
      <dgm:t>
        <a:bodyPr/>
        <a:lstStyle/>
        <a:p>
          <a:pPr latinLnBrk="1"/>
          <a:endParaRPr lang="ko-KR" altLang="en-US"/>
        </a:p>
      </dgm:t>
    </dgm:pt>
    <dgm:pt modelId="{CE35EDB2-8117-4893-A8B1-E06995066897}" type="sibTrans" cxnId="{A453D265-217D-405D-90C0-558D6D1600CC}">
      <dgm:prSet/>
      <dgm:spPr/>
      <dgm:t>
        <a:bodyPr/>
        <a:lstStyle/>
        <a:p>
          <a:pPr latinLnBrk="1"/>
          <a:endParaRPr lang="ko-KR" altLang="en-US"/>
        </a:p>
      </dgm:t>
    </dgm:pt>
    <dgm:pt modelId="{30745B34-386D-4EC2-BF94-5BDDC8BC842E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대장내시경</a:t>
          </a:r>
          <a:r>
            <a:rPr lang="en-US" altLang="ko-KR" sz="1200" dirty="0" smtClean="0"/>
            <a:t>(</a:t>
          </a:r>
          <a:r>
            <a:rPr lang="ko-KR" altLang="en-US" sz="1200" dirty="0" smtClean="0"/>
            <a:t>수면</a:t>
          </a:r>
          <a:r>
            <a:rPr lang="en-US" altLang="ko-KR" sz="1200" dirty="0" smtClean="0"/>
            <a:t>)</a:t>
          </a:r>
          <a:endParaRPr lang="ko-KR" altLang="en-US" sz="1200" dirty="0"/>
        </a:p>
      </dgm:t>
    </dgm:pt>
    <dgm:pt modelId="{884EEDBD-E3D8-4FF6-B942-FE9FDBACD0F7}" type="parTrans" cxnId="{D0F0E5CB-EDF1-4E0E-BD65-6C631E20D730}">
      <dgm:prSet/>
      <dgm:spPr/>
      <dgm:t>
        <a:bodyPr/>
        <a:lstStyle/>
        <a:p>
          <a:pPr latinLnBrk="1"/>
          <a:endParaRPr lang="ko-KR" altLang="en-US"/>
        </a:p>
      </dgm:t>
    </dgm:pt>
    <dgm:pt modelId="{D42349D3-61B0-41D6-AEAA-149C686B20CA}" type="sibTrans" cxnId="{D0F0E5CB-EDF1-4E0E-BD65-6C631E20D730}">
      <dgm:prSet/>
      <dgm:spPr/>
      <dgm:t>
        <a:bodyPr/>
        <a:lstStyle/>
        <a:p>
          <a:pPr latinLnBrk="1"/>
          <a:endParaRPr lang="ko-KR" altLang="en-US"/>
        </a:p>
      </dgm:t>
    </dgm:pt>
    <dgm:pt modelId="{737DB1D5-3D30-4DA6-8D40-86B5E373F123}">
      <dgm:prSet phldrT="[텍스트]" custT="1"/>
      <dgm:spPr/>
      <dgm:t>
        <a:bodyPr/>
        <a:lstStyle/>
        <a:p>
          <a:pPr latinLnBrk="1"/>
          <a:endParaRPr lang="ko-KR" altLang="en-US" sz="1200" dirty="0"/>
        </a:p>
      </dgm:t>
    </dgm:pt>
    <dgm:pt modelId="{CFF51892-3743-4BDB-BD77-F15C0723B6DF}" type="parTrans" cxnId="{CEA5CEA8-E4AF-42B9-912A-33D41D90AC6D}">
      <dgm:prSet/>
      <dgm:spPr/>
      <dgm:t>
        <a:bodyPr/>
        <a:lstStyle/>
        <a:p>
          <a:pPr latinLnBrk="1"/>
          <a:endParaRPr lang="ko-KR" altLang="en-US"/>
        </a:p>
      </dgm:t>
    </dgm:pt>
    <dgm:pt modelId="{929EEE30-AE6A-47D5-A492-866B3E281C47}" type="sibTrans" cxnId="{CEA5CEA8-E4AF-42B9-912A-33D41D90AC6D}">
      <dgm:prSet/>
      <dgm:spPr/>
      <dgm:t>
        <a:bodyPr/>
        <a:lstStyle/>
        <a:p>
          <a:pPr latinLnBrk="1"/>
          <a:endParaRPr lang="ko-KR" altLang="en-US"/>
        </a:p>
      </dgm:t>
    </dgm:pt>
    <dgm:pt modelId="{A978BFCA-D396-4954-A19E-869E71C2650B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 갑상선 초음파</a:t>
          </a:r>
          <a:endParaRPr lang="ko-KR" altLang="en-US" sz="1100" dirty="0"/>
        </a:p>
      </dgm:t>
    </dgm:pt>
    <dgm:pt modelId="{D6B8A3E4-536B-4219-B15A-44B46FD4079E}" type="parTrans" cxnId="{95A65EB7-E334-4E74-9FBE-58626B185F34}">
      <dgm:prSet/>
      <dgm:spPr/>
      <dgm:t>
        <a:bodyPr/>
        <a:lstStyle/>
        <a:p>
          <a:pPr latinLnBrk="1"/>
          <a:endParaRPr lang="ko-KR" altLang="en-US"/>
        </a:p>
      </dgm:t>
    </dgm:pt>
    <dgm:pt modelId="{2D9D1088-3FBB-4026-B01E-33C7B0CBF94A}" type="sibTrans" cxnId="{95A65EB7-E334-4E74-9FBE-58626B185F34}">
      <dgm:prSet/>
      <dgm:spPr/>
      <dgm:t>
        <a:bodyPr/>
        <a:lstStyle/>
        <a:p>
          <a:pPr latinLnBrk="1"/>
          <a:endParaRPr lang="ko-KR" altLang="en-US"/>
        </a:p>
      </dgm:t>
    </dgm:pt>
    <dgm:pt modelId="{6A76500F-29C2-4255-8F65-CE11FC444612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선택 </a:t>
          </a:r>
          <a:r>
            <a:rPr lang="en-US" altLang="ko-KR" sz="1200" dirty="0" smtClean="0"/>
            <a:t>3</a:t>
          </a:r>
          <a:r>
            <a:rPr lang="ko-KR" altLang="en-US" sz="1200" dirty="0" smtClean="0"/>
            <a:t>가지 </a:t>
          </a:r>
          <a:r>
            <a:rPr lang="en-US" altLang="ko-KR" sz="1200" dirty="0" smtClean="0"/>
            <a:t>(35</a:t>
          </a:r>
          <a:r>
            <a:rPr lang="ko-KR" altLang="en-US" sz="1200" dirty="0" smtClean="0"/>
            <a:t>만원</a:t>
          </a:r>
          <a:r>
            <a:rPr lang="en-US" altLang="ko-KR" sz="1200" dirty="0" smtClean="0"/>
            <a:t>) : </a:t>
          </a:r>
          <a:r>
            <a:rPr lang="ko-KR" altLang="en-US" sz="1200" dirty="0" smtClean="0"/>
            <a:t>연중 상시</a:t>
          </a:r>
          <a:endParaRPr lang="ko-KR" altLang="en-US" sz="1200" dirty="0"/>
        </a:p>
      </dgm:t>
    </dgm:pt>
    <dgm:pt modelId="{32A4FAC4-2DCC-4EE6-AAA7-8BC03373FAFB}" type="parTrans" cxnId="{BD761972-6253-4D14-BAE1-19D48F0FEB89}">
      <dgm:prSet/>
      <dgm:spPr/>
      <dgm:t>
        <a:bodyPr/>
        <a:lstStyle/>
        <a:p>
          <a:pPr latinLnBrk="1"/>
          <a:endParaRPr lang="ko-KR" altLang="en-US"/>
        </a:p>
      </dgm:t>
    </dgm:pt>
    <dgm:pt modelId="{B13F1A06-FCE9-4D21-906B-C25F7F3AE7D1}" type="sibTrans" cxnId="{BD761972-6253-4D14-BAE1-19D48F0FEB89}">
      <dgm:prSet/>
      <dgm:spPr/>
      <dgm:t>
        <a:bodyPr/>
        <a:lstStyle/>
        <a:p>
          <a:pPr latinLnBrk="1"/>
          <a:endParaRPr lang="ko-KR" altLang="en-US"/>
        </a:p>
      </dgm:t>
    </dgm:pt>
    <dgm:pt modelId="{E1954F52-AD05-4D75-9BA7-A4A50671F918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초음파 검사 </a:t>
          </a:r>
          <a:r>
            <a:rPr lang="en-US" altLang="ko-KR" sz="1200" dirty="0" smtClean="0"/>
            <a:t>:</a:t>
          </a:r>
          <a:r>
            <a:rPr lang="ko-KR" altLang="en-US" sz="1200" dirty="0" smtClean="0"/>
            <a:t> 전립선</a:t>
          </a:r>
          <a:r>
            <a:rPr lang="en-US" altLang="ko-KR" sz="1200" dirty="0" smtClean="0"/>
            <a:t>, </a:t>
          </a:r>
          <a:r>
            <a:rPr lang="ko-KR" altLang="en-US" sz="1200" dirty="0" smtClean="0"/>
            <a:t>유방</a:t>
          </a:r>
          <a:endParaRPr lang="ko-KR" altLang="en-US" sz="1200" dirty="0"/>
        </a:p>
      </dgm:t>
    </dgm:pt>
    <dgm:pt modelId="{33AAB840-4061-4C00-9623-D0FDA33624BE}" type="parTrans" cxnId="{FB237E01-17A4-4647-98D1-218322957042}">
      <dgm:prSet/>
      <dgm:spPr/>
      <dgm:t>
        <a:bodyPr/>
        <a:lstStyle/>
        <a:p>
          <a:pPr latinLnBrk="1"/>
          <a:endParaRPr lang="ko-KR" altLang="en-US"/>
        </a:p>
      </dgm:t>
    </dgm:pt>
    <dgm:pt modelId="{6E1A5F33-817D-42DC-8412-E54A467B81E8}" type="sibTrans" cxnId="{FB237E01-17A4-4647-98D1-218322957042}">
      <dgm:prSet/>
      <dgm:spPr/>
      <dgm:t>
        <a:bodyPr/>
        <a:lstStyle/>
        <a:p>
          <a:pPr latinLnBrk="1"/>
          <a:endParaRPr lang="ko-KR" altLang="en-US"/>
        </a:p>
      </dgm:t>
    </dgm:pt>
    <dgm:pt modelId="{3A26414C-C604-4C4A-B25B-EE28831B4B1A}">
      <dgm:prSet phldrT="[텍스트]" custT="1"/>
      <dgm:spPr/>
      <dgm:t>
        <a:bodyPr/>
        <a:lstStyle/>
        <a:p>
          <a:pPr latinLnBrk="1"/>
          <a:endParaRPr lang="ko-KR" altLang="en-US" sz="1100" dirty="0"/>
        </a:p>
      </dgm:t>
    </dgm:pt>
    <dgm:pt modelId="{E438F7E8-9C80-4DDF-A4F7-9C50A8D2ACEF}" type="parTrans" cxnId="{91DAA8DB-E4D1-43EF-A14F-EFE42FD228EF}">
      <dgm:prSet/>
      <dgm:spPr/>
      <dgm:t>
        <a:bodyPr/>
        <a:lstStyle/>
        <a:p>
          <a:pPr latinLnBrk="1"/>
          <a:endParaRPr lang="ko-KR" altLang="en-US"/>
        </a:p>
      </dgm:t>
    </dgm:pt>
    <dgm:pt modelId="{037946DF-7289-4DEC-803B-E1A4271C78B5}" type="sibTrans" cxnId="{91DAA8DB-E4D1-43EF-A14F-EFE42FD228EF}">
      <dgm:prSet/>
      <dgm:spPr/>
      <dgm:t>
        <a:bodyPr/>
        <a:lstStyle/>
        <a:p>
          <a:pPr latinLnBrk="1"/>
          <a:endParaRPr lang="ko-KR" altLang="en-US"/>
        </a:p>
      </dgm:t>
    </dgm:pt>
    <dgm:pt modelId="{740AF6FE-97A5-48ED-826C-AD67B895E173}">
      <dgm:prSet phldrT="[텍스트]" custT="1"/>
      <dgm:spPr/>
      <dgm:t>
        <a:bodyPr/>
        <a:lstStyle/>
        <a:p>
          <a:pPr latinLnBrk="1"/>
          <a:endParaRPr lang="ko-KR" altLang="en-US" sz="1100" dirty="0"/>
        </a:p>
      </dgm:t>
    </dgm:pt>
    <dgm:pt modelId="{273337F8-B3AC-4D0C-AD0C-45BCDF4FB40A}" type="parTrans" cxnId="{94C87CEE-D9A3-4907-B843-0662F558D294}">
      <dgm:prSet/>
      <dgm:spPr/>
      <dgm:t>
        <a:bodyPr/>
        <a:lstStyle/>
        <a:p>
          <a:pPr latinLnBrk="1"/>
          <a:endParaRPr lang="ko-KR" altLang="en-US"/>
        </a:p>
      </dgm:t>
    </dgm:pt>
    <dgm:pt modelId="{F7E8369D-3EAC-488C-926B-F79A2F497220}" type="sibTrans" cxnId="{94C87CEE-D9A3-4907-B843-0662F558D294}">
      <dgm:prSet/>
      <dgm:spPr/>
      <dgm:t>
        <a:bodyPr/>
        <a:lstStyle/>
        <a:p>
          <a:pPr latinLnBrk="1"/>
          <a:endParaRPr lang="ko-KR" altLang="en-US"/>
        </a:p>
      </dgm:t>
    </dgm:pt>
    <dgm:pt modelId="{C03A7302-5E89-4E6C-9D1B-5060DC1F53E9}" type="pres">
      <dgm:prSet presAssocID="{47CED9FB-B419-44D9-ABDD-4EDADCA189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249E71-95E3-4D92-BA17-6B00D4EE22E4}" type="pres">
      <dgm:prSet presAssocID="{79D1A1A3-4B69-44BE-B1CE-AFE63AA2628C}" presName="composite" presStyleCnt="0"/>
      <dgm:spPr/>
    </dgm:pt>
    <dgm:pt modelId="{5AEFC2D1-58EA-4DCF-8D38-C19C6DF94D64}" type="pres">
      <dgm:prSet presAssocID="{79D1A1A3-4B69-44BE-B1CE-AFE63AA2628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8675F7-1B52-47A7-9FCC-F121F3EB2FB0}" type="pres">
      <dgm:prSet presAssocID="{79D1A1A3-4B69-44BE-B1CE-AFE63AA2628C}" presName="parSh" presStyleLbl="node1" presStyleIdx="0" presStyleCnt="2" custScaleX="100748" custScaleY="94380" custLinFactNeighborX="-287" custLinFactNeighborY="-6241"/>
      <dgm:spPr/>
      <dgm:t>
        <a:bodyPr/>
        <a:lstStyle/>
        <a:p>
          <a:pPr latinLnBrk="1"/>
          <a:endParaRPr lang="ko-KR" altLang="en-US"/>
        </a:p>
      </dgm:t>
    </dgm:pt>
    <dgm:pt modelId="{BC8692D8-CA29-458A-BFD2-502DB4DBBABE}" type="pres">
      <dgm:prSet presAssocID="{79D1A1A3-4B69-44BE-B1CE-AFE63AA2628C}" presName="desTx" presStyleLbl="fgAcc1" presStyleIdx="0" presStyleCnt="2" custScaleX="111301" custScaleY="971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7F7608-07BD-49D9-8AA5-87A850B486C2}" type="pres">
      <dgm:prSet presAssocID="{AE697D55-3E84-4756-B45B-E0EF053DD891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FAE57F2-AA60-4C07-95D7-B497FC3AEA59}" type="pres">
      <dgm:prSet presAssocID="{AE697D55-3E84-4756-B45B-E0EF053DD891}" presName="connTx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48BB7A8-AE1F-4CC1-A03B-90D82094FA8B}" type="pres">
      <dgm:prSet presAssocID="{13DE5A5D-9940-4635-B154-EE24574BDF6F}" presName="composite" presStyleCnt="0"/>
      <dgm:spPr/>
    </dgm:pt>
    <dgm:pt modelId="{7461E548-3FF0-428F-B2A3-C95867115E1C}" type="pres">
      <dgm:prSet presAssocID="{13DE5A5D-9940-4635-B154-EE24574BDF6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F5E21D-B2DE-4E83-B026-77E9879C41F3}" type="pres">
      <dgm:prSet presAssocID="{13DE5A5D-9940-4635-B154-EE24574BDF6F}" presName="parSh" presStyleLbl="node1" presStyleIdx="1" presStyleCnt="2" custScaleX="100644" custScaleY="100155" custLinFactNeighborY="-5957"/>
      <dgm:spPr/>
      <dgm:t>
        <a:bodyPr/>
        <a:lstStyle/>
        <a:p>
          <a:pPr latinLnBrk="1"/>
          <a:endParaRPr lang="ko-KR" altLang="en-US"/>
        </a:p>
      </dgm:t>
    </dgm:pt>
    <dgm:pt modelId="{33FE1B56-6494-418C-B10F-7B8B239FD3B7}" type="pres">
      <dgm:prSet presAssocID="{13DE5A5D-9940-4635-B154-EE24574BDF6F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2A16B85-D5F2-4D80-A344-5A13840F14B5}" type="presOf" srcId="{79D1A1A3-4B69-44BE-B1CE-AFE63AA2628C}" destId="{3E8675F7-1B52-47A7-9FCC-F121F3EB2FB0}" srcOrd="1" destOrd="0" presId="urn:microsoft.com/office/officeart/2005/8/layout/process3"/>
    <dgm:cxn modelId="{45247FF4-E034-4F31-A9B0-4EF936592D25}" srcId="{47CED9FB-B419-44D9-ABDD-4EDADCA189DB}" destId="{13DE5A5D-9940-4635-B154-EE24574BDF6F}" srcOrd="1" destOrd="0" parTransId="{7B0AC589-832A-44C3-BD8D-8B8ED2C1A177}" sibTransId="{DBA83875-6ED6-4BC1-A731-CF892FCA2D57}"/>
    <dgm:cxn modelId="{CEE726E3-9ACD-49E7-A6D0-C79B6BA82CAA}" type="presOf" srcId="{1A7D14E1-DC2E-4411-81D8-3EC5B8673921}" destId="{BC8692D8-CA29-458A-BFD2-502DB4DBBABE}" srcOrd="0" destOrd="5" presId="urn:microsoft.com/office/officeart/2005/8/layout/process3"/>
    <dgm:cxn modelId="{5F4217C7-E472-46C8-98CA-E2264FE7D2ED}" srcId="{79D1A1A3-4B69-44BE-B1CE-AFE63AA2628C}" destId="{6A7319C7-12D6-42BD-B162-8610C953D949}" srcOrd="4" destOrd="0" parTransId="{57CE12E3-B470-4A40-BDB9-C7C987E39ADE}" sibTransId="{3A9231DE-B77B-45EC-B147-E0CCD2219514}"/>
    <dgm:cxn modelId="{C3D7702A-E5A4-4232-8EF0-C8774F9F54B9}" srcId="{13DE5A5D-9940-4635-B154-EE24574BDF6F}" destId="{5E59665B-B661-4892-B0C9-CA1756A00CEE}" srcOrd="1" destOrd="0" parTransId="{6CE72386-6F78-4700-8190-D0A1A3F117C5}" sibTransId="{EAC799E3-4C67-4757-B0DF-178C2994B7A0}"/>
    <dgm:cxn modelId="{29FE26C4-4F94-4A4C-A556-4ADD14E775E6}" srcId="{79D1A1A3-4B69-44BE-B1CE-AFE63AA2628C}" destId="{1A7D14E1-DC2E-4411-81D8-3EC5B8673921}" srcOrd="5" destOrd="0" parTransId="{31D339F0-94CD-4F8C-B0B8-0A776BFD8D3F}" sibTransId="{D7C17941-796A-471D-882B-31172772B19A}"/>
    <dgm:cxn modelId="{16F3E3C1-2C0D-4F84-882C-E8A54CCC7A23}" type="presOf" srcId="{AE697D55-3E84-4756-B45B-E0EF053DD891}" destId="{3FAE57F2-AA60-4C07-95D7-B497FC3AEA59}" srcOrd="1" destOrd="0" presId="urn:microsoft.com/office/officeart/2005/8/layout/process3"/>
    <dgm:cxn modelId="{D132A99E-989F-45AF-BA74-1DB342711BAE}" type="presOf" srcId="{8CC62691-138C-4490-8D84-1680A1734CA6}" destId="{BC8692D8-CA29-458A-BFD2-502DB4DBBABE}" srcOrd="0" destOrd="6" presId="urn:microsoft.com/office/officeart/2005/8/layout/process3"/>
    <dgm:cxn modelId="{A765F64F-ED4C-44D2-9963-2B08E2575654}" type="presOf" srcId="{457C1CDA-3EE9-4219-8F61-76B03909243D}" destId="{BC8692D8-CA29-458A-BFD2-502DB4DBBABE}" srcOrd="0" destOrd="3" presId="urn:microsoft.com/office/officeart/2005/8/layout/process3"/>
    <dgm:cxn modelId="{28EE2F36-8DD9-4789-8FC1-199CCD883025}" srcId="{79D1A1A3-4B69-44BE-B1CE-AFE63AA2628C}" destId="{29D48337-16C2-480C-A878-1712676CAA89}" srcOrd="9" destOrd="0" parTransId="{AB00D83A-94AE-4B43-A04F-90A8D044C183}" sibTransId="{BD0AA9CA-4C07-43A4-B7E3-DA8CAC1DB7ED}"/>
    <dgm:cxn modelId="{A453D265-217D-405D-90C0-558D6D1600CC}" srcId="{13DE5A5D-9940-4635-B154-EE24574BDF6F}" destId="{7CC97DDF-C87D-4AAF-BA3F-98A2D2BB9FAE}" srcOrd="2" destOrd="0" parTransId="{CCA130D1-63E6-450F-88B3-F65A5941A4FF}" sibTransId="{CE35EDB2-8117-4893-A8B1-E06995066897}"/>
    <dgm:cxn modelId="{6AF0F9EC-144C-4089-99BA-4BB0DA51E135}" type="presOf" srcId="{1B7BCBAD-F6DD-4C82-833F-C4765CFCB734}" destId="{BC8692D8-CA29-458A-BFD2-502DB4DBBABE}" srcOrd="0" destOrd="10" presId="urn:microsoft.com/office/officeart/2005/8/layout/process3"/>
    <dgm:cxn modelId="{9B7132CC-D27E-48AE-9888-60EA3746C21B}" type="presOf" srcId="{EF3E0252-FA69-42B6-A1C5-B164C85C0D32}" destId="{33FE1B56-6494-418C-B10F-7B8B239FD3B7}" srcOrd="0" destOrd="7" presId="urn:microsoft.com/office/officeart/2005/8/layout/process3"/>
    <dgm:cxn modelId="{C5675E84-B165-4F3D-B991-C24D59FF6B10}" srcId="{79D1A1A3-4B69-44BE-B1CE-AFE63AA2628C}" destId="{8CC62691-138C-4490-8D84-1680A1734CA6}" srcOrd="6" destOrd="0" parTransId="{5E2447B1-6F7D-4B0A-AE5B-33CB9ED02CC8}" sibTransId="{A60964B4-069F-4A2D-AF05-3DD8A9CD84AC}"/>
    <dgm:cxn modelId="{1F6FFDEC-8271-47C7-B5D9-9DA8BC70F7D2}" type="presOf" srcId="{E1954F52-AD05-4D75-9BA7-A4A50671F918}" destId="{33FE1B56-6494-418C-B10F-7B8B239FD3B7}" srcOrd="0" destOrd="0" presId="urn:microsoft.com/office/officeart/2005/8/layout/process3"/>
    <dgm:cxn modelId="{2F6890C2-B289-4179-8C27-9A077E3A358C}" type="presOf" srcId="{075939D3-208F-4674-84E6-00B70644767F}" destId="{BC8692D8-CA29-458A-BFD2-502DB4DBBABE}" srcOrd="0" destOrd="7" presId="urn:microsoft.com/office/officeart/2005/8/layout/process3"/>
    <dgm:cxn modelId="{57821282-E683-401B-97C9-5DD89F7FB7F1}" type="presOf" srcId="{F094122C-3BF4-4BD6-BD46-B03E170B37C7}" destId="{33FE1B56-6494-418C-B10F-7B8B239FD3B7}" srcOrd="0" destOrd="5" presId="urn:microsoft.com/office/officeart/2005/8/layout/process3"/>
    <dgm:cxn modelId="{38116D11-054E-4B25-9D4F-EFD63CECF404}" type="presOf" srcId="{8B2C9131-567A-4B03-9049-DA1EEF1FA9DE}" destId="{BC8692D8-CA29-458A-BFD2-502DB4DBBABE}" srcOrd="0" destOrd="0" presId="urn:microsoft.com/office/officeart/2005/8/layout/process3"/>
    <dgm:cxn modelId="{A5CC3319-AC7A-4888-A801-131602331013}" type="presOf" srcId="{6A76500F-29C2-4255-8F65-CE11FC444612}" destId="{33FE1B56-6494-418C-B10F-7B8B239FD3B7}" srcOrd="0" destOrd="8" presId="urn:microsoft.com/office/officeart/2005/8/layout/process3"/>
    <dgm:cxn modelId="{A0200F06-B090-4F25-BCB6-140430742EF0}" type="presOf" srcId="{DEFE28A8-719F-4DF3-9CAD-99E68C10EF7E}" destId="{BC8692D8-CA29-458A-BFD2-502DB4DBBABE}" srcOrd="0" destOrd="8" presId="urn:microsoft.com/office/officeart/2005/8/layout/process3"/>
    <dgm:cxn modelId="{E45CFFBC-3ACF-4A7C-B4B2-75AB092E3BC8}" type="presOf" srcId="{740AF6FE-97A5-48ED-826C-AD67B895E173}" destId="{BC8692D8-CA29-458A-BFD2-502DB4DBBABE}" srcOrd="0" destOrd="12" presId="urn:microsoft.com/office/officeart/2005/8/layout/process3"/>
    <dgm:cxn modelId="{CEA5CEA8-E4AF-42B9-912A-33D41D90AC6D}" srcId="{13DE5A5D-9940-4635-B154-EE24574BDF6F}" destId="{737DB1D5-3D30-4DA6-8D40-86B5E373F123}" srcOrd="6" destOrd="0" parTransId="{CFF51892-3743-4BDB-BD77-F15C0723B6DF}" sibTransId="{929EEE30-AE6A-47D5-A492-866B3E281C47}"/>
    <dgm:cxn modelId="{38936D09-AECF-448E-BCA7-D4887F787826}" type="presOf" srcId="{3A26414C-C604-4C4A-B25B-EE28831B4B1A}" destId="{BC8692D8-CA29-458A-BFD2-502DB4DBBABE}" srcOrd="0" destOrd="13" presId="urn:microsoft.com/office/officeart/2005/8/layout/process3"/>
    <dgm:cxn modelId="{F5B339EE-D20B-423B-A5D1-AC9D28EE0531}" type="presOf" srcId="{7CC97DDF-C87D-4AAF-BA3F-98A2D2BB9FAE}" destId="{33FE1B56-6494-418C-B10F-7B8B239FD3B7}" srcOrd="0" destOrd="2" presId="urn:microsoft.com/office/officeart/2005/8/layout/process3"/>
    <dgm:cxn modelId="{BB420319-9A44-4917-A882-C1E7E855A6BA}" srcId="{79D1A1A3-4B69-44BE-B1CE-AFE63AA2628C}" destId="{075939D3-208F-4674-84E6-00B70644767F}" srcOrd="7" destOrd="0" parTransId="{0768721E-4CB5-4748-9FF5-9BABB5DBB7A1}" sibTransId="{3987484B-854D-408C-8A6D-E6E5B8A216BA}"/>
    <dgm:cxn modelId="{43A01B9F-FD16-4A80-97F3-82663AA6EE2B}" type="presOf" srcId="{F5B96A13-E455-4B99-9751-4C7F4444D38B}" destId="{BC8692D8-CA29-458A-BFD2-502DB4DBBABE}" srcOrd="0" destOrd="1" presId="urn:microsoft.com/office/officeart/2005/8/layout/process3"/>
    <dgm:cxn modelId="{042B38CA-EDB3-4E07-88B6-F19FE02F047A}" type="presOf" srcId="{6A7319C7-12D6-42BD-B162-8610C953D949}" destId="{BC8692D8-CA29-458A-BFD2-502DB4DBBABE}" srcOrd="0" destOrd="4" presId="urn:microsoft.com/office/officeart/2005/8/layout/process3"/>
    <dgm:cxn modelId="{044A99BD-4DEE-43EE-92AC-52E9B390E722}" srcId="{79D1A1A3-4B69-44BE-B1CE-AFE63AA2628C}" destId="{1B7BCBAD-F6DD-4C82-833F-C4765CFCB734}" srcOrd="10" destOrd="0" parTransId="{BFF63033-F527-4684-9832-D29C2CEB6775}" sibTransId="{7DCF76A2-2906-43D0-AADA-E5C2013F53CD}"/>
    <dgm:cxn modelId="{5ACD28EC-CA22-413F-8214-F02D950A12EA}" type="presOf" srcId="{A978BFCA-D396-4954-A19E-869E71C2650B}" destId="{BC8692D8-CA29-458A-BFD2-502DB4DBBABE}" srcOrd="0" destOrd="11" presId="urn:microsoft.com/office/officeart/2005/8/layout/process3"/>
    <dgm:cxn modelId="{B87ED2EE-8573-4A19-BB0C-020F43075B0A}" srcId="{79D1A1A3-4B69-44BE-B1CE-AFE63AA2628C}" destId="{DEFE28A8-719F-4DF3-9CAD-99E68C10EF7E}" srcOrd="8" destOrd="0" parTransId="{3FEE520C-5FE0-464D-A234-F1ECD1758F2B}" sibTransId="{87AF7C54-B053-4E4E-8863-C5098C948117}"/>
    <dgm:cxn modelId="{04225C88-FF65-4F96-BF2E-02F3CF0753DE}" srcId="{79D1A1A3-4B69-44BE-B1CE-AFE63AA2628C}" destId="{F5B96A13-E455-4B99-9751-4C7F4444D38B}" srcOrd="1" destOrd="0" parTransId="{4525DF3C-6327-4374-9633-187F9942474E}" sibTransId="{EADC0E66-BAB2-4AEC-BE9F-D4B615C52807}"/>
    <dgm:cxn modelId="{95A65EB7-E334-4E74-9FBE-58626B185F34}" srcId="{79D1A1A3-4B69-44BE-B1CE-AFE63AA2628C}" destId="{A978BFCA-D396-4954-A19E-869E71C2650B}" srcOrd="11" destOrd="0" parTransId="{D6B8A3E4-536B-4219-B15A-44B46FD4079E}" sibTransId="{2D9D1088-3FBB-4026-B01E-33C7B0CBF94A}"/>
    <dgm:cxn modelId="{EEC30F6F-F218-4D88-A4AA-5A5635E79B7F}" type="presOf" srcId="{13DE5A5D-9940-4635-B154-EE24574BDF6F}" destId="{EDF5E21D-B2DE-4E83-B026-77E9879C41F3}" srcOrd="1" destOrd="0" presId="urn:microsoft.com/office/officeart/2005/8/layout/process3"/>
    <dgm:cxn modelId="{91DAA8DB-E4D1-43EF-A14F-EFE42FD228EF}" srcId="{79D1A1A3-4B69-44BE-B1CE-AFE63AA2628C}" destId="{3A26414C-C604-4C4A-B25B-EE28831B4B1A}" srcOrd="13" destOrd="0" parTransId="{E438F7E8-9C80-4DDF-A4F7-9C50A8D2ACEF}" sibTransId="{037946DF-7289-4DEC-803B-E1A4271C78B5}"/>
    <dgm:cxn modelId="{C460FDD8-5EAF-42CA-83D7-F6A0EBDDA9B5}" type="presOf" srcId="{AE697D55-3E84-4756-B45B-E0EF053DD891}" destId="{697F7608-07BD-49D9-8AA5-87A850B486C2}" srcOrd="0" destOrd="0" presId="urn:microsoft.com/office/officeart/2005/8/layout/process3"/>
    <dgm:cxn modelId="{A0CA1956-7F8D-447F-B988-FDCAB40048BB}" type="presOf" srcId="{F2B6DA08-4C45-4D56-9AEB-4CB5F91BEDE5}" destId="{33FE1B56-6494-418C-B10F-7B8B239FD3B7}" srcOrd="0" destOrd="4" presId="urn:microsoft.com/office/officeart/2005/8/layout/process3"/>
    <dgm:cxn modelId="{CB498F38-5BB2-4672-A644-C1630862D878}" srcId="{79D1A1A3-4B69-44BE-B1CE-AFE63AA2628C}" destId="{457C1CDA-3EE9-4219-8F61-76B03909243D}" srcOrd="3" destOrd="0" parTransId="{97163FEF-AAFD-4EF3-83FD-31BF0AE9FCBD}" sibTransId="{0B010E07-E42C-4279-9B2B-AB504C9E8C37}"/>
    <dgm:cxn modelId="{6780A664-179C-40D9-A236-36524DEDDBD3}" srcId="{47CED9FB-B419-44D9-ABDD-4EDADCA189DB}" destId="{79D1A1A3-4B69-44BE-B1CE-AFE63AA2628C}" srcOrd="0" destOrd="0" parTransId="{BB5EB78A-1A57-477A-8AEF-F1913BF65E8C}" sibTransId="{AE697D55-3E84-4756-B45B-E0EF053DD891}"/>
    <dgm:cxn modelId="{537D994F-76A2-4BA8-9829-1D63F8C956CC}" srcId="{13DE5A5D-9940-4635-B154-EE24574BDF6F}" destId="{F2B6DA08-4C45-4D56-9AEB-4CB5F91BEDE5}" srcOrd="4" destOrd="0" parTransId="{6B3BC22B-E6C2-41D8-8BE5-E9C8D3A1C855}" sibTransId="{1215A37C-659A-4D40-A5BC-67DFA7608C04}"/>
    <dgm:cxn modelId="{FB237E01-17A4-4647-98D1-218322957042}" srcId="{13DE5A5D-9940-4635-B154-EE24574BDF6F}" destId="{E1954F52-AD05-4D75-9BA7-A4A50671F918}" srcOrd="0" destOrd="0" parTransId="{33AAB840-4061-4C00-9623-D0FDA33624BE}" sibTransId="{6E1A5F33-817D-42DC-8412-E54A467B81E8}"/>
    <dgm:cxn modelId="{A8DFC48E-6534-472D-8FFF-933509C661EA}" srcId="{79D1A1A3-4B69-44BE-B1CE-AFE63AA2628C}" destId="{8B2C9131-567A-4B03-9049-DA1EEF1FA9DE}" srcOrd="0" destOrd="0" parTransId="{CC7CEC34-8174-4582-A023-04B9A1D20E9C}" sibTransId="{947D5020-0575-4217-B6B4-76ED439D4A79}"/>
    <dgm:cxn modelId="{362051E8-8E08-413E-9F78-DAECCE83697F}" type="presOf" srcId="{30745B34-386D-4EC2-BF94-5BDDC8BC842E}" destId="{33FE1B56-6494-418C-B10F-7B8B239FD3B7}" srcOrd="0" destOrd="3" presId="urn:microsoft.com/office/officeart/2005/8/layout/process3"/>
    <dgm:cxn modelId="{96DAE65D-86BC-4ACD-A35D-BB7DD366F071}" type="presOf" srcId="{5E59665B-B661-4892-B0C9-CA1756A00CEE}" destId="{33FE1B56-6494-418C-B10F-7B8B239FD3B7}" srcOrd="0" destOrd="1" presId="urn:microsoft.com/office/officeart/2005/8/layout/process3"/>
    <dgm:cxn modelId="{AC6723F2-1EC9-4577-9C29-91F5BDB8B6BB}" type="presOf" srcId="{13DE5A5D-9940-4635-B154-EE24574BDF6F}" destId="{7461E548-3FF0-428F-B2A3-C95867115E1C}" srcOrd="0" destOrd="0" presId="urn:microsoft.com/office/officeart/2005/8/layout/process3"/>
    <dgm:cxn modelId="{B909A902-3018-49EE-BD36-C14203BA9C84}" srcId="{79D1A1A3-4B69-44BE-B1CE-AFE63AA2628C}" destId="{F4922178-4CAA-4610-9642-A0C5CAC41F90}" srcOrd="2" destOrd="0" parTransId="{72F0AD0F-48A6-441B-819C-74B8D9B548DC}" sibTransId="{11FC9609-B727-4898-AB16-5BD1BF18963C}"/>
    <dgm:cxn modelId="{A3F443CC-1BA9-4A1E-83FB-56A715771AA1}" type="presOf" srcId="{29D48337-16C2-480C-A878-1712676CAA89}" destId="{BC8692D8-CA29-458A-BFD2-502DB4DBBABE}" srcOrd="0" destOrd="9" presId="urn:microsoft.com/office/officeart/2005/8/layout/process3"/>
    <dgm:cxn modelId="{F8A7B7C8-0002-494F-920F-2030AAB99C61}" type="presOf" srcId="{47CED9FB-B419-44D9-ABDD-4EDADCA189DB}" destId="{C03A7302-5E89-4E6C-9D1B-5060DC1F53E9}" srcOrd="0" destOrd="0" presId="urn:microsoft.com/office/officeart/2005/8/layout/process3"/>
    <dgm:cxn modelId="{1B7C1588-1D35-4DED-89C7-CE6433EEB62E}" srcId="{13DE5A5D-9940-4635-B154-EE24574BDF6F}" destId="{F094122C-3BF4-4BD6-BD46-B03E170B37C7}" srcOrd="5" destOrd="0" parTransId="{D24E8485-47AE-42F1-90ED-5105B9CB2F35}" sibTransId="{6397FAB7-8465-4914-9088-2832FA0BA7E6}"/>
    <dgm:cxn modelId="{AEB8B98E-4B4B-4B16-A9FC-37CC29929E15}" srcId="{13DE5A5D-9940-4635-B154-EE24574BDF6F}" destId="{EF3E0252-FA69-42B6-A1C5-B164C85C0D32}" srcOrd="7" destOrd="0" parTransId="{F8AE29B5-27A1-4112-BFE1-01E82E5619D1}" sibTransId="{6A262FBA-8931-42D4-BF71-6FE0FB77C909}"/>
    <dgm:cxn modelId="{BD761972-6253-4D14-BAE1-19D48F0FEB89}" srcId="{13DE5A5D-9940-4635-B154-EE24574BDF6F}" destId="{6A76500F-29C2-4255-8F65-CE11FC444612}" srcOrd="8" destOrd="0" parTransId="{32A4FAC4-2DCC-4EE6-AAA7-8BC03373FAFB}" sibTransId="{B13F1A06-FCE9-4D21-906B-C25F7F3AE7D1}"/>
    <dgm:cxn modelId="{1807859D-35E8-4575-B312-C2903859438E}" type="presOf" srcId="{79D1A1A3-4B69-44BE-B1CE-AFE63AA2628C}" destId="{5AEFC2D1-58EA-4DCF-8D38-C19C6DF94D64}" srcOrd="0" destOrd="0" presId="urn:microsoft.com/office/officeart/2005/8/layout/process3"/>
    <dgm:cxn modelId="{2D7930C0-2B34-4027-901F-BB56516067EC}" type="presOf" srcId="{737DB1D5-3D30-4DA6-8D40-86B5E373F123}" destId="{33FE1B56-6494-418C-B10F-7B8B239FD3B7}" srcOrd="0" destOrd="6" presId="urn:microsoft.com/office/officeart/2005/8/layout/process3"/>
    <dgm:cxn modelId="{D0F0E5CB-EDF1-4E0E-BD65-6C631E20D730}" srcId="{13DE5A5D-9940-4635-B154-EE24574BDF6F}" destId="{30745B34-386D-4EC2-BF94-5BDDC8BC842E}" srcOrd="3" destOrd="0" parTransId="{884EEDBD-E3D8-4FF6-B942-FE9FDBACD0F7}" sibTransId="{D42349D3-61B0-41D6-AEAA-149C686B20CA}"/>
    <dgm:cxn modelId="{94C87CEE-D9A3-4907-B843-0662F558D294}" srcId="{79D1A1A3-4B69-44BE-B1CE-AFE63AA2628C}" destId="{740AF6FE-97A5-48ED-826C-AD67B895E173}" srcOrd="12" destOrd="0" parTransId="{273337F8-B3AC-4D0C-AD0C-45BCDF4FB40A}" sibTransId="{F7E8369D-3EAC-488C-926B-F79A2F497220}"/>
    <dgm:cxn modelId="{C75F86FF-3321-4C83-896A-D12DC46207E9}" type="presOf" srcId="{F4922178-4CAA-4610-9642-A0C5CAC41F90}" destId="{BC8692D8-CA29-458A-BFD2-502DB4DBBABE}" srcOrd="0" destOrd="2" presId="urn:microsoft.com/office/officeart/2005/8/layout/process3"/>
    <dgm:cxn modelId="{27B9EAED-45F7-45F2-9264-950CF7FF55B6}" type="presParOf" srcId="{C03A7302-5E89-4E6C-9D1B-5060DC1F53E9}" destId="{AB249E71-95E3-4D92-BA17-6B00D4EE22E4}" srcOrd="0" destOrd="0" presId="urn:microsoft.com/office/officeart/2005/8/layout/process3"/>
    <dgm:cxn modelId="{040BED71-F05E-47A6-A9D1-30A163B65081}" type="presParOf" srcId="{AB249E71-95E3-4D92-BA17-6B00D4EE22E4}" destId="{5AEFC2D1-58EA-4DCF-8D38-C19C6DF94D64}" srcOrd="0" destOrd="0" presId="urn:microsoft.com/office/officeart/2005/8/layout/process3"/>
    <dgm:cxn modelId="{9E111544-7229-4AA9-91B1-16518A8F4A05}" type="presParOf" srcId="{AB249E71-95E3-4D92-BA17-6B00D4EE22E4}" destId="{3E8675F7-1B52-47A7-9FCC-F121F3EB2FB0}" srcOrd="1" destOrd="0" presId="urn:microsoft.com/office/officeart/2005/8/layout/process3"/>
    <dgm:cxn modelId="{1D414AA2-2756-4413-98E1-BF1D7FD39A36}" type="presParOf" srcId="{AB249E71-95E3-4D92-BA17-6B00D4EE22E4}" destId="{BC8692D8-CA29-458A-BFD2-502DB4DBBABE}" srcOrd="2" destOrd="0" presId="urn:microsoft.com/office/officeart/2005/8/layout/process3"/>
    <dgm:cxn modelId="{FEACA62E-3700-462D-949D-69EB1D48A1E5}" type="presParOf" srcId="{C03A7302-5E89-4E6C-9D1B-5060DC1F53E9}" destId="{697F7608-07BD-49D9-8AA5-87A850B486C2}" srcOrd="1" destOrd="0" presId="urn:microsoft.com/office/officeart/2005/8/layout/process3"/>
    <dgm:cxn modelId="{9FF4F39A-AD29-4E93-8FA5-F4BA3ED1E5AB}" type="presParOf" srcId="{697F7608-07BD-49D9-8AA5-87A850B486C2}" destId="{3FAE57F2-AA60-4C07-95D7-B497FC3AEA59}" srcOrd="0" destOrd="0" presId="urn:microsoft.com/office/officeart/2005/8/layout/process3"/>
    <dgm:cxn modelId="{1F657F7F-6AE1-435A-871C-906CD457278C}" type="presParOf" srcId="{C03A7302-5E89-4E6C-9D1B-5060DC1F53E9}" destId="{A48BB7A8-AE1F-4CC1-A03B-90D82094FA8B}" srcOrd="2" destOrd="0" presId="urn:microsoft.com/office/officeart/2005/8/layout/process3"/>
    <dgm:cxn modelId="{13A63992-5E2F-476B-8153-28BDCF0F5A61}" type="presParOf" srcId="{A48BB7A8-AE1F-4CC1-A03B-90D82094FA8B}" destId="{7461E548-3FF0-428F-B2A3-C95867115E1C}" srcOrd="0" destOrd="0" presId="urn:microsoft.com/office/officeart/2005/8/layout/process3"/>
    <dgm:cxn modelId="{41FDDA4B-95D5-4F28-A6C6-5C45FCB7232F}" type="presParOf" srcId="{A48BB7A8-AE1F-4CC1-A03B-90D82094FA8B}" destId="{EDF5E21D-B2DE-4E83-B026-77E9879C41F3}" srcOrd="1" destOrd="0" presId="urn:microsoft.com/office/officeart/2005/8/layout/process3"/>
    <dgm:cxn modelId="{1FB3A40C-B70A-4572-95F6-645F83648D31}" type="presParOf" srcId="{A48BB7A8-AE1F-4CC1-A03B-90D82094FA8B}" destId="{33FE1B56-6494-418C-B10F-7B8B239FD3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75F7-1B52-47A7-9FCC-F121F3EB2FB0}">
      <dsp:nvSpPr>
        <dsp:cNvPr id="0" name=""/>
        <dsp:cNvSpPr/>
      </dsp:nvSpPr>
      <dsp:spPr>
        <a:xfrm>
          <a:off x="0" y="163599"/>
          <a:ext cx="2685010" cy="661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공통항목</a:t>
          </a:r>
          <a:endParaRPr lang="ko-KR" altLang="en-US" sz="2000" kern="1200" dirty="0"/>
        </a:p>
      </dsp:txBody>
      <dsp:txXfrm>
        <a:off x="0" y="163599"/>
        <a:ext cx="2685010" cy="440791"/>
      </dsp:txXfrm>
    </dsp:sp>
    <dsp:sp modelId="{BC8692D8-CA29-458A-BFD2-502DB4DBBABE}">
      <dsp:nvSpPr>
        <dsp:cNvPr id="0" name=""/>
        <dsp:cNvSpPr/>
      </dsp:nvSpPr>
      <dsp:spPr>
        <a:xfrm>
          <a:off x="411062" y="703066"/>
          <a:ext cx="2966256" cy="3336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진찰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문진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혈압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신체계측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안과검사</a:t>
          </a: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시력</a:t>
          </a:r>
          <a:r>
            <a:rPr lang="en-US" altLang="ko-KR" sz="1100" kern="1200" dirty="0" smtClean="0"/>
            <a:t>, </a:t>
          </a:r>
          <a:r>
            <a:rPr lang="ko-KR" altLang="en-US" sz="1100" kern="1200" dirty="0" err="1" smtClean="0"/>
            <a:t>안저</a:t>
          </a:r>
          <a:r>
            <a:rPr lang="en-US" altLang="ko-KR" sz="1100" kern="1200" dirty="0" smtClean="0"/>
            <a:t>, </a:t>
          </a:r>
          <a:r>
            <a:rPr lang="ko-KR" altLang="en-US" sz="1100" kern="1200" dirty="0" err="1" smtClean="0"/>
            <a:t>안압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청력검사</a:t>
          </a: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저주파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고주파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난청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</a:t>
          </a:r>
          <a:r>
            <a:rPr lang="ko-KR" altLang="en-US" sz="1100" kern="1200" dirty="0" err="1" smtClean="0"/>
            <a:t>체성분</a:t>
          </a:r>
          <a:r>
            <a:rPr lang="ko-KR" altLang="en-US" sz="1100" kern="1200" dirty="0" smtClean="0"/>
            <a:t> 검사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복부초음파 검사</a:t>
          </a: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간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담낭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신장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췌장 등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혈액종양검사</a:t>
          </a:r>
          <a:r>
            <a:rPr lang="en-US" altLang="ko-KR" sz="1100" kern="1200" dirty="0" smtClean="0"/>
            <a:t>(4</a:t>
          </a:r>
          <a:r>
            <a:rPr lang="ko-KR" altLang="en-US" sz="1100" kern="1200" dirty="0" smtClean="0"/>
            <a:t>종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위내시경 </a:t>
          </a:r>
          <a:r>
            <a:rPr lang="en-US" altLang="ko-KR" sz="1100" kern="1200" dirty="0" smtClean="0"/>
            <a:t>· </a:t>
          </a:r>
          <a:r>
            <a:rPr lang="ko-KR" altLang="en-US" sz="1100" kern="1200" dirty="0" err="1" smtClean="0"/>
            <a:t>위장조영촬영</a:t>
          </a: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선택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</a:t>
          </a:r>
          <a:r>
            <a:rPr lang="ko-KR" altLang="en-US" sz="1100" kern="1200" dirty="0" err="1" smtClean="0"/>
            <a:t>폐기능</a:t>
          </a:r>
          <a:r>
            <a:rPr lang="ko-KR" altLang="en-US" sz="1100" kern="1200" dirty="0" smtClean="0"/>
            <a:t> 및 심전도 검사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동맥경화 검사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혈액검사</a:t>
          </a:r>
          <a:r>
            <a:rPr lang="en-US" altLang="ko-KR" sz="1100" kern="1200" dirty="0" smtClean="0"/>
            <a:t>(100</a:t>
          </a:r>
          <a:r>
            <a:rPr lang="ko-KR" altLang="en-US" sz="1100" kern="1200" dirty="0" smtClean="0"/>
            <a:t>종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부인과 검사</a:t>
          </a: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유방</a:t>
          </a:r>
          <a:r>
            <a:rPr lang="en-US" altLang="ko-KR" sz="1100" kern="1200" dirty="0" smtClean="0"/>
            <a:t>, </a:t>
          </a:r>
          <a:r>
            <a:rPr lang="ko-KR" altLang="en-US" sz="1100" kern="1200" dirty="0" smtClean="0"/>
            <a:t>자궁암</a:t>
          </a:r>
          <a:r>
            <a:rPr lang="en-US" altLang="ko-KR" sz="1100" kern="1200" dirty="0" smtClean="0"/>
            <a:t>), </a:t>
          </a:r>
          <a:r>
            <a:rPr lang="ko-KR" altLang="en-US" sz="1100" kern="1200" dirty="0" smtClean="0"/>
            <a:t>골다공증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kern="1200" dirty="0" smtClean="0"/>
            <a:t> 갑상선 초음파</a:t>
          </a: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100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100" kern="1200" dirty="0"/>
        </a:p>
      </dsp:txBody>
      <dsp:txXfrm>
        <a:off x="497941" y="789945"/>
        <a:ext cx="2792498" cy="3162708"/>
      </dsp:txXfrm>
    </dsp:sp>
    <dsp:sp modelId="{697F7608-07BD-49D9-8AA5-87A850B486C2}">
      <dsp:nvSpPr>
        <dsp:cNvPr id="0" name=""/>
        <dsp:cNvSpPr/>
      </dsp:nvSpPr>
      <dsp:spPr>
        <a:xfrm rot="21585384">
          <a:off x="3125373" y="42990"/>
          <a:ext cx="933586" cy="6628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>
        <a:off x="3125374" y="175989"/>
        <a:ext cx="734723" cy="397726"/>
      </dsp:txXfrm>
    </dsp:sp>
    <dsp:sp modelId="{EDF5E21D-B2DE-4E83-B026-77E9879C41F3}">
      <dsp:nvSpPr>
        <dsp:cNvPr id="0" name=""/>
        <dsp:cNvSpPr/>
      </dsp:nvSpPr>
      <dsp:spPr>
        <a:xfrm>
          <a:off x="4446478" y="130851"/>
          <a:ext cx="2682239" cy="702732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추가항목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선택</a:t>
          </a:r>
          <a:r>
            <a:rPr lang="en-US" altLang="ko-KR" sz="2000" kern="1200" dirty="0" smtClean="0"/>
            <a:t>)</a:t>
          </a:r>
        </a:p>
      </dsp:txBody>
      <dsp:txXfrm>
        <a:off x="4446478" y="130851"/>
        <a:ext cx="2682239" cy="468488"/>
      </dsp:txXfrm>
    </dsp:sp>
    <dsp:sp modelId="{33FE1B56-6494-418C-B10F-7B8B239FD3B7}">
      <dsp:nvSpPr>
        <dsp:cNvPr id="0" name=""/>
        <dsp:cNvSpPr/>
      </dsp:nvSpPr>
      <dsp:spPr>
        <a:xfrm>
          <a:off x="4999763" y="640955"/>
          <a:ext cx="2665076" cy="3433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초음파 검사 </a:t>
          </a:r>
          <a:r>
            <a:rPr lang="en-US" altLang="ko-KR" sz="1200" kern="1200" dirty="0" smtClean="0"/>
            <a:t>:</a:t>
          </a:r>
          <a:r>
            <a:rPr lang="ko-KR" altLang="en-US" sz="1200" kern="1200" dirty="0" smtClean="0"/>
            <a:t> 전립선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유방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자궁 또는 </a:t>
          </a:r>
          <a:r>
            <a:rPr lang="ko-KR" altLang="en-US" sz="1200" kern="1200" dirty="0" err="1" smtClean="0"/>
            <a:t>골반초음파</a:t>
          </a:r>
          <a:r>
            <a:rPr lang="ko-KR" altLang="en-US" sz="1200" kern="1200" dirty="0" smtClean="0"/>
            <a:t> </a:t>
          </a:r>
          <a:r>
            <a:rPr lang="en-US" altLang="ko-KR" sz="1200" kern="1200" dirty="0" smtClean="0"/>
            <a:t>(</a:t>
          </a:r>
          <a:r>
            <a:rPr lang="ko-KR" altLang="en-US" sz="1200" kern="1200" dirty="0" smtClean="0"/>
            <a:t>여성</a:t>
          </a:r>
          <a:r>
            <a:rPr lang="en-US" altLang="ko-KR" sz="1200" kern="1200" dirty="0" smtClean="0"/>
            <a:t>)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경동맥초음파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대장내시경</a:t>
          </a:r>
          <a:r>
            <a:rPr lang="en-US" altLang="ko-KR" sz="1200" kern="1200" dirty="0" smtClean="0"/>
            <a:t>(</a:t>
          </a:r>
          <a:r>
            <a:rPr lang="ko-KR" altLang="en-US" sz="1200" kern="1200" dirty="0" smtClean="0"/>
            <a:t>수면</a:t>
          </a:r>
          <a:r>
            <a:rPr lang="en-US" altLang="ko-KR" sz="1200" kern="1200" dirty="0" smtClean="0"/>
            <a:t>)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CT</a:t>
          </a:r>
          <a:r>
            <a:rPr lang="ko-KR" altLang="en-US" sz="1200" kern="1200" dirty="0" smtClean="0"/>
            <a:t>검사</a:t>
          </a:r>
          <a:r>
            <a:rPr lang="en-US" altLang="ko-KR" sz="1200" kern="1200" dirty="0" smtClean="0"/>
            <a:t>(</a:t>
          </a:r>
          <a:r>
            <a:rPr lang="ko-KR" altLang="en-US" sz="1200" kern="1200" dirty="0" smtClean="0"/>
            <a:t>뇌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폐</a:t>
          </a:r>
          <a:r>
            <a:rPr lang="en-US" altLang="ko-KR" sz="1200" kern="1200" dirty="0" smtClean="0"/>
            <a:t>, </a:t>
          </a:r>
          <a:r>
            <a:rPr lang="ko-KR" altLang="en-US" sz="1200" kern="1200" dirty="0" smtClean="0"/>
            <a:t>심장 중 선택</a:t>
          </a:r>
          <a:r>
            <a:rPr lang="en-US" altLang="ko-KR" sz="1200" kern="1200" dirty="0" smtClean="0"/>
            <a:t>)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MRA(</a:t>
          </a:r>
          <a:r>
            <a:rPr lang="ko-KR" altLang="en-US" sz="1200" kern="1200" dirty="0" smtClean="0"/>
            <a:t>뇌</a:t>
          </a:r>
          <a:r>
            <a:rPr lang="en-US" altLang="ko-KR" sz="1200" kern="1200" dirty="0" smtClean="0"/>
            <a:t>) (35</a:t>
          </a:r>
          <a:r>
            <a:rPr lang="ko-KR" altLang="en-US" sz="1200" kern="1200" dirty="0" smtClean="0"/>
            <a:t>만원 </a:t>
          </a:r>
          <a:r>
            <a:rPr lang="ko-KR" altLang="en-US" sz="1200" kern="1200" dirty="0" err="1" smtClean="0"/>
            <a:t>선택시</a:t>
          </a:r>
          <a:r>
            <a:rPr lang="en-US" altLang="ko-KR" sz="1200" kern="1200" dirty="0" smtClean="0"/>
            <a:t>)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선택 </a:t>
          </a:r>
          <a:r>
            <a:rPr lang="en-US" altLang="ko-KR" sz="1200" kern="1200" dirty="0" smtClean="0"/>
            <a:t>2</a:t>
          </a:r>
          <a:r>
            <a:rPr lang="ko-KR" altLang="en-US" sz="1200" kern="1200" dirty="0" smtClean="0"/>
            <a:t>가지 </a:t>
          </a:r>
          <a:r>
            <a:rPr lang="en-US" altLang="ko-KR" sz="1200" kern="1200" dirty="0" smtClean="0"/>
            <a:t>(30</a:t>
          </a:r>
          <a:r>
            <a:rPr lang="ko-KR" altLang="en-US" sz="1200" kern="1200" dirty="0" smtClean="0"/>
            <a:t>만원</a:t>
          </a:r>
          <a:r>
            <a:rPr lang="en-US" altLang="ko-KR" sz="1200" kern="1200" dirty="0" smtClean="0"/>
            <a:t>) : </a:t>
          </a:r>
          <a:r>
            <a:rPr lang="ko-KR" altLang="en-US" sz="1200" kern="1200" dirty="0" smtClean="0"/>
            <a:t>연중 상시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선택 </a:t>
          </a:r>
          <a:r>
            <a:rPr lang="en-US" altLang="ko-KR" sz="1200" kern="1200" dirty="0" smtClean="0"/>
            <a:t>3</a:t>
          </a:r>
          <a:r>
            <a:rPr lang="ko-KR" altLang="en-US" sz="1200" kern="1200" dirty="0" smtClean="0"/>
            <a:t>가지 </a:t>
          </a:r>
          <a:r>
            <a:rPr lang="en-US" altLang="ko-KR" sz="1200" kern="1200" dirty="0" smtClean="0"/>
            <a:t>(35</a:t>
          </a:r>
          <a:r>
            <a:rPr lang="ko-KR" altLang="en-US" sz="1200" kern="1200" dirty="0" smtClean="0"/>
            <a:t>만원</a:t>
          </a:r>
          <a:r>
            <a:rPr lang="en-US" altLang="ko-KR" sz="1200" kern="1200" dirty="0" smtClean="0"/>
            <a:t>) : </a:t>
          </a:r>
          <a:r>
            <a:rPr lang="ko-KR" altLang="en-US" sz="1200" kern="1200" dirty="0" smtClean="0"/>
            <a:t>연중 상시</a:t>
          </a:r>
          <a:endParaRPr lang="ko-KR" altLang="en-US" sz="1200" kern="1200" dirty="0"/>
        </a:p>
      </dsp:txBody>
      <dsp:txXfrm>
        <a:off x="5077820" y="719012"/>
        <a:ext cx="2508962" cy="327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1" y="1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94930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1" y="9494930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1" y="1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3" tIns="46086" rIns="92173" bIns="4608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73" tIns="46086" rIns="92173" bIns="4608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94930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1" y="9494930"/>
            <a:ext cx="2974552" cy="499825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74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30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0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746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28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10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10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53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41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06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6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36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2018-07-16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45" y="6415414"/>
            <a:ext cx="1101855" cy="272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430381"/>
            <a:ext cx="8821506" cy="196901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Always with you </a:t>
            </a:r>
            <a:r>
              <a:rPr lang="ko-KR" altLang="en-US" sz="16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만나면 건강해지는</a:t>
            </a:r>
            <a:r>
              <a:rPr lang="en-US" altLang="ko-KR" sz="48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ko-KR" sz="48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</a:br>
            <a:r>
              <a:rPr lang="ko-KR" altLang="en-US" sz="32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인천광역시의료원</a:t>
            </a:r>
            <a:r>
              <a:rPr lang="en-US" altLang="ko-KR" sz="32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200" b="1" spc="-25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협약 제안서</a:t>
            </a:r>
            <a:endParaRPr lang="ko-KR" altLang="en-US" sz="2800" b="1" spc="-25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8878" y="3589596"/>
            <a:ext cx="3845922" cy="2272357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2018. 07. 16. 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</a:t>
            </a: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인천광역시 유망중소기업연합회</a:t>
            </a:r>
            <a:endParaRPr lang="en-US" altLang="ko-KR" sz="14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</a:t>
            </a: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1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인천수출경영자협의회</a:t>
            </a:r>
            <a:endParaRPr lang="en-US" altLang="ko-KR" sz="14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</a:t>
            </a: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인천비전기업협회</a:t>
            </a:r>
            <a:endParaRPr lang="en-US" altLang="ko-KR" sz="14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</a:t>
            </a:r>
            <a:r>
              <a:rPr lang="en-US" altLang="ko-KR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1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중소기업융합 인천부천김포연합회</a:t>
            </a:r>
            <a:endParaRPr lang="en-US" altLang="ko-KR" sz="14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250270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58449" y="3958383"/>
            <a:ext cx="301350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58449" y="4369979"/>
            <a:ext cx="301350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58449" y="4739746"/>
            <a:ext cx="301350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8449" y="5104006"/>
            <a:ext cx="301350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18454" b="55427"/>
          <a:stretch/>
        </p:blipFill>
        <p:spPr>
          <a:xfrm>
            <a:off x="5132777" y="5394490"/>
            <a:ext cx="3638025" cy="9008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5913" t="20894" r="30545" b="23263"/>
          <a:stretch/>
        </p:blipFill>
        <p:spPr>
          <a:xfrm>
            <a:off x="6134803" y="3671638"/>
            <a:ext cx="1633972" cy="16192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358449" y="5476838"/>
            <a:ext cx="301350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암관리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73507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24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주요 공공의료사업 </a:t>
            </a:r>
            <a:r>
              <a:rPr lang="en-US" altLang="ko-KR" sz="24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24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행복 인천 암 관리 통합 지원 사업</a:t>
            </a:r>
            <a:endParaRPr lang="ko-KR" altLang="en-US" sz="24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10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7" y="1445369"/>
            <a:ext cx="6269769" cy="21185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05" y="3563921"/>
            <a:ext cx="6785002" cy="29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3. 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암관리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11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5" name="내용 개체 틀 2"/>
          <p:cNvSpPr>
            <a:spLocks noGrp="1"/>
          </p:cNvSpPr>
          <p:nvPr>
            <p:ph idx="1"/>
          </p:nvPr>
        </p:nvSpPr>
        <p:spPr>
          <a:xfrm>
            <a:off x="357158" y="1731265"/>
            <a:ext cx="8229600" cy="4786346"/>
          </a:xfrm>
        </p:spPr>
        <p:txBody>
          <a:bodyPr>
            <a:normAutofit/>
          </a:bodyPr>
          <a:lstStyle/>
          <a:p>
            <a:r>
              <a:rPr lang="ko-KR" altLang="en-US" sz="1800" b="1" dirty="0" smtClean="0">
                <a:latin typeface="+mn-ea"/>
                <a:ea typeface="+mn-ea"/>
              </a:rPr>
              <a:t>인적 사항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ko-KR" sz="1600" dirty="0" smtClean="0">
                <a:latin typeface="+mn-ea"/>
                <a:ea typeface="+mn-ea"/>
              </a:rPr>
              <a:t>-    </a:t>
            </a:r>
            <a:r>
              <a:rPr lang="ko-KR" altLang="en-US" sz="1600" dirty="0" smtClean="0">
                <a:latin typeface="+mn-ea"/>
                <a:ea typeface="+mn-ea"/>
              </a:rPr>
              <a:t>김○○  </a:t>
            </a:r>
            <a:r>
              <a:rPr lang="en-US" altLang="ko-KR" sz="1600" dirty="0" smtClean="0">
                <a:latin typeface="+mn-ea"/>
                <a:ea typeface="+mn-ea"/>
              </a:rPr>
              <a:t>(</a:t>
            </a:r>
            <a:r>
              <a:rPr lang="ko-KR" altLang="en-US" sz="1600" dirty="0" smtClean="0">
                <a:latin typeface="+mn-ea"/>
                <a:ea typeface="+mn-ea"/>
              </a:rPr>
              <a:t>남</a:t>
            </a:r>
            <a:r>
              <a:rPr lang="en-US" altLang="ko-KR" sz="1600" dirty="0" smtClean="0">
                <a:latin typeface="+mn-ea"/>
                <a:ea typeface="+mn-ea"/>
              </a:rPr>
              <a:t>/78</a:t>
            </a:r>
            <a:r>
              <a:rPr lang="ko-KR" altLang="en-US" sz="1600" dirty="0" smtClean="0">
                <a:latin typeface="+mn-ea"/>
                <a:ea typeface="+mn-ea"/>
              </a:rPr>
              <a:t>세</a:t>
            </a:r>
            <a:r>
              <a:rPr lang="en-US" altLang="ko-KR" sz="1600" dirty="0" smtClean="0"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latin typeface="+mn-ea"/>
                <a:ea typeface="+mn-ea"/>
              </a:rPr>
              <a:t>동구</a:t>
            </a:r>
            <a:r>
              <a:rPr lang="en-US" altLang="ko-KR" sz="1600" dirty="0" smtClean="0"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latin typeface="+mn-ea"/>
                <a:ea typeface="+mn-ea"/>
              </a:rPr>
              <a:t>차상위대상자</a:t>
            </a:r>
            <a:r>
              <a:rPr lang="en-US" altLang="ko-KR" sz="1600" dirty="0" smtClean="0">
                <a:latin typeface="+mn-ea"/>
                <a:ea typeface="+mn-ea"/>
              </a:rPr>
              <a:t>)</a:t>
            </a:r>
          </a:p>
          <a:p>
            <a:pPr>
              <a:buNone/>
            </a:pPr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1800" b="1" dirty="0" smtClean="0">
                <a:latin typeface="+mn-ea"/>
                <a:ea typeface="+mn-ea"/>
              </a:rPr>
              <a:t>진료경위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endParaRPr lang="en-US" altLang="ko-KR" sz="700" dirty="0" smtClean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latin typeface="+mn-ea"/>
                <a:ea typeface="+mn-ea"/>
              </a:rPr>
              <a:t>동구 창영 종합복지관 </a:t>
            </a:r>
            <a:r>
              <a:rPr lang="en-US" altLang="ko-KR" sz="1600" dirty="0" smtClean="0">
                <a:latin typeface="+mn-ea"/>
                <a:ea typeface="+mn-ea"/>
              </a:rPr>
              <a:t>-&gt;</a:t>
            </a:r>
            <a:r>
              <a:rPr lang="ko-KR" altLang="en-US" sz="1600" dirty="0" smtClean="0">
                <a:latin typeface="+mn-ea"/>
                <a:ea typeface="+mn-ea"/>
              </a:rPr>
              <a:t>건강검진 의뢰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latin typeface="+mn-ea"/>
                <a:ea typeface="+mn-ea"/>
              </a:rPr>
              <a:t>인천의료원 건강검진으로 폐암 확정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latin typeface="+mn-ea"/>
                <a:ea typeface="+mn-ea"/>
              </a:rPr>
              <a:t>인하대병원 </a:t>
            </a:r>
            <a:r>
              <a:rPr lang="ko-KR" altLang="en-US" sz="1600" dirty="0" err="1" smtClean="0">
                <a:latin typeface="+mn-ea"/>
                <a:ea typeface="+mn-ea"/>
              </a:rPr>
              <a:t>협진</a:t>
            </a:r>
            <a:r>
              <a:rPr lang="ko-KR" altLang="en-US" sz="1600" dirty="0" smtClean="0">
                <a:latin typeface="+mn-ea"/>
                <a:ea typeface="+mn-ea"/>
              </a:rPr>
              <a:t> 수술 완료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latin typeface="+mn-ea"/>
                <a:ea typeface="+mn-ea"/>
              </a:rPr>
              <a:t>항암치료 위해 본원 입원 후 퇴원 </a:t>
            </a:r>
            <a:endParaRPr lang="en-US" altLang="ko-KR" sz="1600" dirty="0" smtClean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en-US" altLang="ko-KR" sz="1100" dirty="0" smtClean="0">
              <a:latin typeface="+mn-ea"/>
              <a:ea typeface="+mn-ea"/>
            </a:endParaRPr>
          </a:p>
          <a:p>
            <a:r>
              <a:rPr lang="ko-KR" altLang="en-US" sz="1800" b="1" dirty="0" smtClean="0">
                <a:latin typeface="+mn-ea"/>
                <a:ea typeface="+mn-ea"/>
              </a:rPr>
              <a:t>사업실적 </a:t>
            </a:r>
            <a:r>
              <a:rPr lang="en-US" altLang="ko-KR" sz="1800" b="1" dirty="0" smtClean="0">
                <a:latin typeface="+mn-ea"/>
                <a:ea typeface="+mn-ea"/>
              </a:rPr>
              <a:t>(2017.12</a:t>
            </a:r>
            <a:r>
              <a:rPr lang="ko-KR" altLang="en-US" sz="1800" b="1" dirty="0" smtClean="0">
                <a:latin typeface="+mn-ea"/>
                <a:ea typeface="+mn-ea"/>
              </a:rPr>
              <a:t>월말</a:t>
            </a:r>
            <a:r>
              <a:rPr lang="en-US" altLang="ko-KR" sz="1800" b="1" dirty="0" smtClean="0">
                <a:latin typeface="+mn-ea"/>
                <a:ea typeface="+mn-ea"/>
              </a:rPr>
              <a:t> </a:t>
            </a:r>
            <a:r>
              <a:rPr lang="ko-KR" altLang="en-US" sz="1800" b="1" dirty="0" smtClean="0">
                <a:latin typeface="+mn-ea"/>
                <a:ea typeface="+mn-ea"/>
              </a:rPr>
              <a:t>기준</a:t>
            </a:r>
            <a:r>
              <a:rPr lang="en-US" altLang="ko-KR" sz="1800" b="1" dirty="0" smtClean="0">
                <a:latin typeface="+mn-ea"/>
                <a:ea typeface="+mn-ea"/>
              </a:rPr>
              <a:t>)</a:t>
            </a:r>
          </a:p>
        </p:txBody>
      </p: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357158" y="823487"/>
            <a:ext cx="73507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대표사례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54989"/>
              </p:ext>
            </p:extLst>
          </p:nvPr>
        </p:nvGraphicFramePr>
        <p:xfrm>
          <a:off x="762000" y="4906797"/>
          <a:ext cx="7824761" cy="9129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8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위암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대장암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유방암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자궁암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폐암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간암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총계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의심 </a:t>
                      </a:r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의심 </a:t>
                      </a:r>
                      <a:r>
                        <a:rPr lang="en-US" altLang="ko-KR" sz="1400" dirty="0" smtClean="0"/>
                        <a:t>140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의심 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의심 </a:t>
                      </a:r>
                      <a:r>
                        <a:rPr lang="en-US" altLang="ko-KR" sz="1400" dirty="0" smtClean="0"/>
                        <a:t>449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의심 </a:t>
                      </a:r>
                      <a:r>
                        <a:rPr lang="en-US" altLang="ko-KR" sz="1400" dirty="0" smtClean="0"/>
                        <a:t>593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확진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r>
                        <a:rPr lang="ko-KR" altLang="en-US" sz="1400" dirty="0" smtClean="0">
                          <a:solidFill>
                            <a:srgbClr val="FF0000"/>
                          </a:solidFill>
                        </a:rPr>
                        <a:t>명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38" y="1913324"/>
            <a:ext cx="3961475" cy="27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3. 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암관리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12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4694802" y="4251474"/>
            <a:ext cx="3980309" cy="2070627"/>
            <a:chOff x="4442691" y="3987799"/>
            <a:chExt cx="3980309" cy="1940558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3"/>
            <a:srcRect l="64617" t="52340" r="15423" b="35185"/>
            <a:stretch/>
          </p:blipFill>
          <p:spPr>
            <a:xfrm>
              <a:off x="4442691" y="3987799"/>
              <a:ext cx="3980309" cy="914401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/>
            <a:srcRect l="64617" t="37992" r="15423" b="48007"/>
            <a:stretch/>
          </p:blipFill>
          <p:spPr>
            <a:xfrm>
              <a:off x="4442691" y="4902200"/>
              <a:ext cx="3980309" cy="1026157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rcRect l="64633" t="38522" r="15688" b="47396"/>
          <a:stretch/>
        </p:blipFill>
        <p:spPr>
          <a:xfrm>
            <a:off x="548639" y="4191000"/>
            <a:ext cx="3924201" cy="110128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18570"/>
              </p:ext>
            </p:extLst>
          </p:nvPr>
        </p:nvGraphicFramePr>
        <p:xfrm>
          <a:off x="1282177" y="972187"/>
          <a:ext cx="6571252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국가 암 검진 지원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인천시 추가 지원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위 내시경 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위장 조영 검사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국가 암 검진과 동일 구성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간 초음파 검사</a:t>
                      </a:r>
                      <a:endParaRPr lang="en-US" altLang="ko-KR" sz="1200" baseline="0" dirty="0" smtClean="0"/>
                    </a:p>
                    <a:p>
                      <a:pPr algn="ctr" latinLnBrk="1"/>
                      <a:r>
                        <a:rPr lang="ko-KR" altLang="en-US" sz="1200" baseline="0" dirty="0" smtClean="0"/>
                        <a:t>혈청알파태아단백검사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간 역동 </a:t>
                      </a:r>
                      <a:r>
                        <a:rPr lang="en-US" altLang="ko-KR" sz="1200" dirty="0" smtClean="0"/>
                        <a:t>CT, </a:t>
                      </a:r>
                      <a:r>
                        <a:rPr lang="ko-KR" altLang="en-US" sz="1200" dirty="0" smtClean="0"/>
                        <a:t>조직검사</a:t>
                      </a:r>
                      <a:r>
                        <a:rPr lang="en-US" altLang="ko-KR" sz="1200" dirty="0" smtClean="0"/>
                        <a:t>, MRI </a:t>
                      </a:r>
                      <a:r>
                        <a:rPr lang="ko-KR" altLang="en-US" sz="1200" dirty="0" smtClean="0"/>
                        <a:t>등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대장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대변검사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대장 내시경</a:t>
                      </a:r>
                      <a:r>
                        <a:rPr lang="en-US" altLang="ko-KR" sz="1200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sz="1200" dirty="0" smtClean="0"/>
                        <a:t>대장 이중 조영검사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조직검사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대장내시경 조직검사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용종절제술</a:t>
                      </a:r>
                      <a:r>
                        <a:rPr lang="ko-KR" altLang="en-US" sz="1200" dirty="0" smtClean="0"/>
                        <a:t> 등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자궁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자궁경부 세포검사</a:t>
                      </a:r>
                      <a:r>
                        <a:rPr lang="en-US" altLang="ko-KR" sz="1200" dirty="0" smtClean="0"/>
                        <a:t>(PAP)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자궁 확대경 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조직검사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초음파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등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/>
                        <a:t>유방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유방촬영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국소 확대촬영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조직검사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초음파 등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없음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저선량</a:t>
                      </a:r>
                      <a:r>
                        <a:rPr lang="ko-KR" altLang="en-US" sz="1200" dirty="0" smtClean="0"/>
                        <a:t> 흉부</a:t>
                      </a:r>
                      <a:r>
                        <a:rPr lang="en-US" altLang="ko-KR" sz="1200" dirty="0" smtClean="0"/>
                        <a:t>CT, </a:t>
                      </a:r>
                      <a:r>
                        <a:rPr lang="ko-KR" altLang="en-US" sz="1200" dirty="0" smtClean="0"/>
                        <a:t>조직검사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추적검사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l="71226" t="37556" r="11499" b="48889"/>
          <a:stretch/>
        </p:blipFill>
        <p:spPr>
          <a:xfrm>
            <a:off x="514564" y="5292279"/>
            <a:ext cx="4110775" cy="10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4. 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무료수술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32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주요 공공의료사업 </a:t>
            </a:r>
            <a:r>
              <a:rPr lang="en-US" altLang="ko-KR" sz="32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32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무료 수술 사업 등</a:t>
            </a:r>
            <a:endParaRPr lang="ko-KR" altLang="en-US" sz="32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13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4119418"/>
            <a:ext cx="9144000" cy="210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40570" y="4269708"/>
            <a:ext cx="8054466" cy="1956467"/>
            <a:chOff x="572654" y="1801476"/>
            <a:chExt cx="8054466" cy="195646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8" t="17054" r="15558" b="9271"/>
            <a:stretch/>
          </p:blipFill>
          <p:spPr>
            <a:xfrm>
              <a:off x="3307039" y="1802032"/>
              <a:ext cx="2521528" cy="1582888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6"/>
            <a:stretch/>
          </p:blipFill>
          <p:spPr>
            <a:xfrm>
              <a:off x="6033869" y="1801476"/>
              <a:ext cx="2593251" cy="1584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54" y="1801476"/>
              <a:ext cx="2529083" cy="158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91815" y="3388611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smtClean="0"/>
                <a:t>당뇨 </a:t>
              </a:r>
              <a:r>
                <a:rPr lang="ko-KR" altLang="en-US" sz="1200" dirty="0" err="1" smtClean="0"/>
                <a:t>중식회</a:t>
              </a:r>
              <a:endParaRPr lang="ko-KR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9367" y="3388611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smtClean="0"/>
                <a:t>건강 강좌</a:t>
              </a:r>
              <a:endParaRPr lang="ko-KR" alt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8170" y="3388611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200" dirty="0" smtClean="0"/>
                <a:t>찾아가는 진료</a:t>
              </a:r>
              <a:endParaRPr lang="ko-KR" altLang="en-US" sz="1200" dirty="0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37226" t="59615" r="9219" b="8224"/>
          <a:stretch/>
        </p:blipFill>
        <p:spPr>
          <a:xfrm>
            <a:off x="249258" y="1841823"/>
            <a:ext cx="4254192" cy="1937999"/>
          </a:xfrm>
          <a:prstGeom prst="rect">
            <a:avLst/>
          </a:prstGeom>
        </p:spPr>
      </p:pic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146342"/>
              </p:ext>
            </p:extLst>
          </p:nvPr>
        </p:nvGraphicFramePr>
        <p:xfrm>
          <a:off x="4674597" y="1398881"/>
          <a:ext cx="4000677" cy="282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96813" y="2476363"/>
            <a:ext cx="2991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하위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30%(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직장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: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79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,500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원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/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지역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: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62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,500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원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BIZ한마음고딕 R" panose="02020503020101020101" pitchFamily="18" charset="-127"/>
                <a:ea typeface="KBIZ한마음고딕 R" panose="020205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77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32708" y="4254466"/>
            <a:ext cx="7209063" cy="248194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432708" y="1570503"/>
            <a:ext cx="7209063" cy="248194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4. 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무료수술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)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8605043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28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주요 공공의료사업 </a:t>
            </a:r>
            <a:r>
              <a:rPr lang="en-US" altLang="ko-KR" sz="28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28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외국인 근로자 무료 진료</a:t>
            </a:r>
            <a:r>
              <a:rPr lang="en-US" altLang="ko-KR" sz="28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800" b="1" spc="-150" dirty="0" err="1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수술사업</a:t>
            </a:r>
            <a:endParaRPr lang="ko-KR" altLang="en-US" sz="28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14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8843" y="1469574"/>
            <a:ext cx="8115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ko-KR" altLang="en-US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■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합법체류</a:t>
            </a: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외국인 근로자</a:t>
            </a:r>
            <a:endParaRPr lang="ko-KR" altLang="en-US" b="1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지원대상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건강보험 하위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30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%, </a:t>
            </a: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저소득층 외국인 근로자 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                 (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직장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83,500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원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지역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64,000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원 이하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지원내용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무료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시술⋅수술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수술을 위한 외래진료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회 지원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수술종류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척추질환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인공관절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안과질환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외과질환</a:t>
            </a: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등</a:t>
            </a:r>
            <a:endParaRPr lang="en-US" altLang="ko-KR" kern="0" dirty="0" smtClean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</a:pP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rPr>
              <a:t>■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불법체류 외국인</a:t>
            </a:r>
            <a:endParaRPr lang="ko-KR" altLang="en-US" b="1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지원대상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불법체류 외국인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지원내용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무료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시술⋅수술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수술을 위한 외래진료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회 지원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❍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수술종류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척추질환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인공관절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안과질환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kern="0" dirty="0" err="1" smtClean="0">
                <a:solidFill>
                  <a:srgbClr val="000000"/>
                </a:solidFill>
                <a:latin typeface="맑은 고딕" panose="020B0503020000020004" pitchFamily="50" charset="-127"/>
              </a:rPr>
              <a:t>외과질환</a:t>
            </a:r>
            <a:r>
              <a:rPr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</a:rPr>
              <a:t> 등 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89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216450" y="2492634"/>
            <a:ext cx="1634049" cy="3469055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083484" y="2513858"/>
            <a:ext cx="2654751" cy="3447831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제안 사항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15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47649" y="552449"/>
            <a:ext cx="8486775" cy="855663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b="1" spc="-150" dirty="0" smtClean="0">
                <a:solidFill>
                  <a:srgbClr val="1D314E"/>
                </a:solidFill>
                <a:latin typeface="+mn-ea"/>
                <a:ea typeface="+mn-ea"/>
              </a:rPr>
              <a:t>인천의료원과 협약하면 무엇이 좋은가</a:t>
            </a:r>
            <a:r>
              <a:rPr lang="en-US" altLang="ko-KR" sz="4000" b="1" spc="-150" dirty="0" smtClean="0">
                <a:solidFill>
                  <a:srgbClr val="1D314E"/>
                </a:solidFill>
                <a:latin typeface="+mn-ea"/>
                <a:ea typeface="+mn-ea"/>
              </a:rPr>
              <a:t>?</a:t>
            </a:r>
            <a:endParaRPr lang="ko-KR" altLang="en-US" sz="4000" b="1" spc="-150" dirty="0">
              <a:solidFill>
                <a:srgbClr val="1D314E"/>
              </a:solidFill>
              <a:latin typeface="+mn-ea"/>
              <a:ea typeface="+mn-ea"/>
            </a:endParaRPr>
          </a:p>
        </p:txBody>
      </p:sp>
      <p:pic>
        <p:nvPicPr>
          <p:cNvPr id="1028" name="Picture 4" descr="hospital.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 b="13359"/>
          <a:stretch/>
        </p:blipFill>
        <p:spPr bwMode="auto">
          <a:xfrm>
            <a:off x="714573" y="2408149"/>
            <a:ext cx="24834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41" y="4684992"/>
            <a:ext cx="2879314" cy="1343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/>
              <a:t>서울대병원 전공의 위탁 병원</a:t>
            </a:r>
            <a:endParaRPr lang="en-US" altLang="ko-KR" sz="1400" b="1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/>
              <a:t>암 관리 전문 의료진</a:t>
            </a:r>
            <a:endParaRPr lang="en-US" altLang="ko-KR" sz="1400" b="1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dirty="0" smtClean="0"/>
              <a:t>보건복지부 의료기관 인증 병원</a:t>
            </a:r>
            <a:endParaRPr lang="en-US" altLang="ko-KR" sz="1400" b="1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 dirty="0" smtClean="0"/>
              <a:t>HPH Network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4216451" y="2182753"/>
            <a:ext cx="1639033" cy="332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보건복지부 평가</a:t>
            </a:r>
            <a:endParaRPr lang="ko-KR" altLang="en-US" sz="1200" b="1" dirty="0"/>
          </a:p>
        </p:txBody>
      </p:sp>
      <p:sp>
        <p:nvSpPr>
          <p:cNvPr id="15" name="직사각형 14"/>
          <p:cNvSpPr/>
          <p:nvPr/>
        </p:nvSpPr>
        <p:spPr>
          <a:xfrm>
            <a:off x="6083484" y="2181350"/>
            <a:ext cx="2654751" cy="332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건강보험심사평가원 적정성 평가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51137" y="3950558"/>
            <a:ext cx="156966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응급의료기관</a:t>
            </a:r>
            <a:endParaRPr lang="en-US" altLang="ko-KR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전국 </a:t>
            </a:r>
            <a:r>
              <a:rPr lang="en-US" altLang="ko-KR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위</a:t>
            </a:r>
            <a:endParaRPr lang="en-US" altLang="ko-KR" sz="2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4" name="Picture 6" descr="관련 이미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93" y="2617153"/>
            <a:ext cx="1044562" cy="13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83484" y="3953731"/>
            <a:ext cx="2582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고관절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o-KR" altLang="en-US" sz="1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치환술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ko-K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등급</a:t>
            </a:r>
            <a:endParaRPr lang="en-US" altLang="ko-KR" sz="1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혈액 투석 </a:t>
            </a:r>
            <a:r>
              <a:rPr lang="en-US" altLang="ko-K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등급</a:t>
            </a:r>
            <a:endParaRPr lang="en-US" altLang="ko-KR" sz="1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예방적 항생제 </a:t>
            </a:r>
            <a:r>
              <a:rPr lang="en-US" altLang="ko-K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등급</a:t>
            </a:r>
            <a:endParaRPr lang="en-US" altLang="ko-KR" sz="1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의료급여 정신과 </a:t>
            </a:r>
            <a:r>
              <a:rPr lang="en-US" altLang="ko-K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등급</a:t>
            </a:r>
            <a:endParaRPr lang="en-US" altLang="ko-KR" sz="1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폐렴 </a:t>
            </a:r>
            <a:r>
              <a:rPr lang="en-US" altLang="ko-KR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ko-KR" altLang="en-US" sz="1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등급</a:t>
            </a:r>
            <a:endParaRPr lang="ko-KR" altLang="en-US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7" name="Picture 6" descr="관련 이미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78" y="2617153"/>
            <a:ext cx="1044562" cy="13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덧셈 기호 1"/>
          <p:cNvSpPr/>
          <p:nvPr/>
        </p:nvSpPr>
        <p:spPr>
          <a:xfrm>
            <a:off x="3463482" y="4253407"/>
            <a:ext cx="371377" cy="455802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제안 사항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16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47649" y="552449"/>
            <a:ext cx="8759191" cy="855663"/>
          </a:xfrm>
        </p:spPr>
        <p:txBody>
          <a:bodyPr>
            <a:noAutofit/>
          </a:bodyPr>
          <a:lstStyle/>
          <a:p>
            <a:r>
              <a:rPr lang="ko-KR" altLang="en-US" sz="3600" b="1" spc="-150" dirty="0" err="1" smtClean="0">
                <a:solidFill>
                  <a:srgbClr val="1D314E"/>
                </a:solidFill>
                <a:latin typeface="+mn-ea"/>
                <a:ea typeface="+mn-ea"/>
              </a:rPr>
              <a:t>협약기관</a:t>
            </a:r>
            <a:r>
              <a:rPr lang="ko-KR" altLang="en-US" sz="3600" b="1" spc="-150" dirty="0" smtClean="0">
                <a:solidFill>
                  <a:srgbClr val="1D314E"/>
                </a:solidFill>
                <a:latin typeface="+mn-ea"/>
                <a:ea typeface="+mn-ea"/>
              </a:rPr>
              <a:t> 임직원을 위한 특별 제</a:t>
            </a:r>
            <a:r>
              <a:rPr lang="ko-KR" altLang="en-US" sz="3600" b="1" spc="-150" dirty="0">
                <a:solidFill>
                  <a:srgbClr val="1D314E"/>
                </a:solidFill>
                <a:latin typeface="+mn-ea"/>
                <a:ea typeface="+mn-ea"/>
              </a:rPr>
              <a:t>안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47649" y="1307893"/>
            <a:ext cx="4245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종합검진 상품 우대</a:t>
            </a:r>
            <a:endParaRPr lang="en-US" altLang="ko-K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2994452395"/>
              </p:ext>
            </p:extLst>
          </p:nvPr>
        </p:nvGraphicFramePr>
        <p:xfrm>
          <a:off x="731892" y="2024229"/>
          <a:ext cx="7671822" cy="424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8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제안 사항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17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3455" y="655321"/>
            <a:ext cx="8909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장례식장 </a:t>
            </a:r>
            <a:r>
              <a:rPr lang="ko-KR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시설</a:t>
            </a:r>
            <a:r>
              <a:rPr lang="en-US" altLang="ko-K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이용할인</a:t>
            </a:r>
            <a:r>
              <a:rPr lang="en-US" altLang="ko-K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시설사용료</a:t>
            </a:r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·</a:t>
            </a:r>
            <a:r>
              <a:rPr lang="ko-KR" alt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염습료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·</a:t>
            </a:r>
            <a:r>
              <a:rPr lang="ko-KR" alt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안치료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%</a:t>
            </a:r>
            <a:r>
              <a:rPr lang="en-US" altLang="ko-K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altLang="ko-K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3455" y="4261499"/>
            <a:ext cx="3280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기타 특별우대</a:t>
            </a:r>
            <a:endParaRPr lang="en-US" altLang="ko-K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87" y="1599320"/>
            <a:ext cx="2520000" cy="168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8457" y="327549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장례식장 내부 </a:t>
            </a:r>
            <a:r>
              <a:rPr lang="ko-KR" altLang="en-US" sz="1200" dirty="0" err="1" smtClean="0"/>
              <a:t>접객실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9992" y="327932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장례식장 로비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97710" y="327932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빈소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0689" y="3661352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VIP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실 최대 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120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평 규모 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개 빈소 운영 중</a:t>
            </a:r>
            <a:endParaRPr lang="ko-KR" altLang="en-US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20" y="1599320"/>
            <a:ext cx="2520000" cy="169652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4" y="1597725"/>
            <a:ext cx="2520000" cy="1661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2654" y="5212246"/>
            <a:ext cx="8646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독감 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가 특가 제공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예방접종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대상포진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폐렴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ko-KR" altLang="en-US" sz="2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자궁경부암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특가 제공 등</a:t>
            </a:r>
            <a:endParaRPr lang="ko-KR" altLang="en-US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53" y="5765947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기관별 맞춤형 의료서비스 협의 가능</a:t>
            </a:r>
            <a:endParaRPr lang="ko-KR" altLang="en-US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1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제안 사항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18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17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47649" y="552449"/>
            <a:ext cx="8759191" cy="855663"/>
          </a:xfrm>
        </p:spPr>
        <p:txBody>
          <a:bodyPr>
            <a:noAutofit/>
          </a:bodyPr>
          <a:lstStyle/>
          <a:p>
            <a:r>
              <a:rPr lang="ko-KR" altLang="en-US" sz="3600" b="1" spc="-150" dirty="0" smtClean="0">
                <a:solidFill>
                  <a:srgbClr val="1D314E"/>
                </a:solidFill>
                <a:latin typeface="+mn-ea"/>
                <a:ea typeface="+mn-ea"/>
              </a:rPr>
              <a:t>인천의료원 협력 병원 현황</a:t>
            </a:r>
            <a:endParaRPr lang="ko-KR" altLang="en-US" sz="3600" b="1" spc="-150" dirty="0">
              <a:solidFill>
                <a:srgbClr val="1D314E"/>
              </a:solidFill>
              <a:latin typeface="+mn-ea"/>
              <a:ea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21918" y="1568213"/>
            <a:ext cx="8345628" cy="3696265"/>
            <a:chOff x="421918" y="1890941"/>
            <a:chExt cx="8345628" cy="3696265"/>
          </a:xfrm>
        </p:grpSpPr>
        <p:pic>
          <p:nvPicPr>
            <p:cNvPr id="1026" name="Picture 2" descr="서울대병원에 대한 이미지 검색결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76" y="1890941"/>
              <a:ext cx="183585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삼성서울병원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69" y="1890941"/>
              <a:ext cx="122489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관련 이미지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260" y="1890941"/>
              <a:ext cx="333428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이대목동병원에 대한 이미지 검색결과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81" y="3273770"/>
              <a:ext cx="2249998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건국대병원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150" y="3273770"/>
              <a:ext cx="2809755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가천대길병원에 대한 이미지 검색결과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18" y="4931728"/>
              <a:ext cx="2521067" cy="65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인하대병원에 대한 이미지 검색결과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742" y="4952598"/>
              <a:ext cx="2065518" cy="544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관련 이미지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520" y="3273770"/>
              <a:ext cx="237775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47" y="4725693"/>
            <a:ext cx="2400300" cy="352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551" y="5778394"/>
            <a:ext cx="7619729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협약실적 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ko-KR" altLang="en-US" b="1" dirty="0"/>
              <a:t>총 </a:t>
            </a:r>
            <a:r>
              <a:rPr lang="en-US" altLang="ko-KR" b="1" dirty="0" smtClean="0"/>
              <a:t>726</a:t>
            </a:r>
            <a:r>
              <a:rPr lang="ko-KR" altLang="en-US" b="1" dirty="0"/>
              <a:t>건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진료협약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375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시설이용 및 업무협약 </a:t>
            </a:r>
            <a:r>
              <a:rPr lang="en-US" altLang="ko-KR" dirty="0" smtClean="0"/>
              <a:t>: 351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838" y="5501395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2018.06.30 </a:t>
            </a:r>
            <a:r>
              <a:rPr lang="ko-KR" altLang="en-US" sz="1200" dirty="0" smtClean="0"/>
              <a:t>현재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741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66664" y="4889149"/>
            <a:ext cx="3474171" cy="1041751"/>
          </a:xfrm>
        </p:spPr>
        <p:txBody>
          <a:bodyPr anchor="t">
            <a:normAutofit/>
          </a:bodyPr>
          <a:lstStyle/>
          <a:p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감사합니다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843976"/>
            <a:ext cx="5854701" cy="385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부제목 2"/>
          <p:cNvSpPr txBox="1">
            <a:spLocks/>
          </p:cNvSpPr>
          <p:nvPr/>
        </p:nvSpPr>
        <p:spPr>
          <a:xfrm>
            <a:off x="255952" y="1765785"/>
            <a:ext cx="5173304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의료원 소개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의료진 및 시설 안내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6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암관리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주요 공공의료 사업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무료수술</a:t>
            </a:r>
            <a:r>
              <a:rPr lang="en-US" altLang="ko-KR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제안 사항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66713" y="2279494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364474" y="3131226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364474" y="3557092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364474" y="3982958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64474" y="2705360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366713" y="1851983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243848" y="152400"/>
            <a:ext cx="8531851" cy="884238"/>
          </a:xfrm>
        </p:spPr>
        <p:txBody>
          <a:bodyPr/>
          <a:lstStyle/>
          <a:p>
            <a:pPr algn="l"/>
            <a:r>
              <a:rPr lang="ko-KR" altLang="en-US" sz="2800" b="1" smtClean="0">
                <a:solidFill>
                  <a:srgbClr val="1D314E"/>
                </a:solidFill>
                <a:latin typeface="+mn-ea"/>
                <a:ea typeface="+mn-ea"/>
              </a:rPr>
              <a:t>목차</a:t>
            </a:r>
            <a:endParaRPr lang="ko-KR" altLang="en-US" sz="2800" b="1">
              <a:solidFill>
                <a:srgbClr val="1D314E"/>
              </a:solidFill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9" y="357677"/>
            <a:ext cx="378000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9" y="3428485"/>
            <a:ext cx="378000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직사각형 3"/>
          <p:cNvSpPr/>
          <p:nvPr/>
        </p:nvSpPr>
        <p:spPr>
          <a:xfrm>
            <a:off x="4545550" y="3004662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3D3C3E"/>
                </a:solidFill>
                <a:latin typeface="+mn-ea"/>
              </a:rPr>
              <a:t>▲ </a:t>
            </a:r>
            <a:r>
              <a:rPr lang="ko-KR" altLang="en-US" sz="1200" b="1" dirty="0" err="1" smtClean="0">
                <a:solidFill>
                  <a:srgbClr val="3D3C3E"/>
                </a:solidFill>
                <a:latin typeface="+mn-ea"/>
              </a:rPr>
              <a:t>대학병원급</a:t>
            </a:r>
            <a:r>
              <a:rPr lang="ko-KR" altLang="en-US" sz="1200" b="1" dirty="0" smtClean="0">
                <a:solidFill>
                  <a:srgbClr val="3D3C3E"/>
                </a:solidFill>
                <a:latin typeface="+mn-ea"/>
              </a:rPr>
              <a:t> </a:t>
            </a:r>
            <a:r>
              <a:rPr lang="en-US" altLang="ko-KR" sz="1200" b="1" dirty="0" smtClean="0">
                <a:solidFill>
                  <a:srgbClr val="3D3C3E"/>
                </a:solidFill>
                <a:latin typeface="+mn-ea"/>
              </a:rPr>
              <a:t>1.5T MRI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4545550" y="6057723"/>
            <a:ext cx="2392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3D3C3E"/>
                </a:solidFill>
                <a:latin typeface="+mn-ea"/>
              </a:rPr>
              <a:t>▲ 현존 최고화질 </a:t>
            </a:r>
            <a:r>
              <a:rPr lang="en-US" altLang="ko-KR" sz="1200" b="1" dirty="0" smtClean="0">
                <a:solidFill>
                  <a:srgbClr val="3D3C3E"/>
                </a:solidFill>
                <a:latin typeface="+mn-ea"/>
              </a:rPr>
              <a:t>128Ch MDCT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의료원 소개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인천의료원을 소개합니다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.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3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55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미       </a:t>
            </a:r>
            <a:r>
              <a:rPr lang="ko-KR" altLang="en-US" sz="1600" b="1" dirty="0" err="1" smtClean="0">
                <a:solidFill>
                  <a:srgbClr val="3D3C3E"/>
                </a:solidFill>
                <a:latin typeface="+mn-ea"/>
              </a:rPr>
              <a:t>션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 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l 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질병으로부터 자유로운 건강 복지도시 구현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비       전   </a:t>
            </a:r>
            <a:r>
              <a:rPr lang="en-US" altLang="ko-KR" sz="1600" b="1" dirty="0">
                <a:solidFill>
                  <a:srgbClr val="3D3C3E"/>
                </a:solidFill>
                <a:latin typeface="+mn-ea"/>
              </a:rPr>
              <a:t>l</a:t>
            </a:r>
            <a:r>
              <a:rPr lang="ko-KR" altLang="en-US" sz="1600" b="1" dirty="0">
                <a:solidFill>
                  <a:srgbClr val="3D3C3E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 복지 인천을 선도하는 공공의료 중심병원</a:t>
            </a:r>
            <a:endParaRPr lang="ko-KR" altLang="en-US" sz="1600" dirty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핵심</a:t>
            </a:r>
            <a:r>
              <a:rPr lang="ko-KR" altLang="en-US" sz="1600" b="1" spc="-150" dirty="0" smtClean="0">
                <a:solidFill>
                  <a:srgbClr val="3D3C3E"/>
                </a:solidFill>
                <a:latin typeface="+mn-ea"/>
              </a:rPr>
              <a:t> 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가치   </a:t>
            </a:r>
            <a:r>
              <a:rPr lang="en-US" altLang="ko-KR" sz="1600" b="1" dirty="0">
                <a:solidFill>
                  <a:srgbClr val="3D3C3E"/>
                </a:solidFill>
                <a:latin typeface="+mn-ea"/>
              </a:rPr>
              <a:t>l</a:t>
            </a:r>
            <a:r>
              <a:rPr lang="ko-KR" altLang="en-US" sz="1600" b="1" dirty="0">
                <a:solidFill>
                  <a:srgbClr val="3D3C3E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 생명 지상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환자 최우선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의술 최상급</a:t>
            </a:r>
            <a:endParaRPr lang="en-US" altLang="ko-KR" sz="1600" dirty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연       혁  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     1932. 5.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경기도립 인천의원 개원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     1981. 7.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인천시립병원 전환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     1985. 7.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지방공사 인천병원 개원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     2006. 4.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인천광역시의료원 개칭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기타이력  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    보건복지부 인증 의료기관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해바라기 지원센터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간호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·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간병 통합서비스 운영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    국가지정 격리병동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보호자 없는 병실 </a:t>
            </a:r>
            <a:r>
              <a:rPr lang="en-US" altLang="ko-KR" sz="1600" b="1" dirty="0" smtClean="0">
                <a:solidFill>
                  <a:srgbClr val="3D3C3E"/>
                </a:solidFill>
                <a:latin typeface="+mn-ea"/>
              </a:rPr>
              <a:t>/ 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소방공무원 </a:t>
            </a:r>
            <a:r>
              <a:rPr lang="ko-KR" altLang="en-US" sz="1600" b="1" dirty="0" err="1" smtClean="0">
                <a:solidFill>
                  <a:srgbClr val="3D3C3E"/>
                </a:solidFill>
                <a:latin typeface="+mn-ea"/>
              </a:rPr>
              <a:t>트라우마</a:t>
            </a:r>
            <a:r>
              <a:rPr lang="ko-KR" altLang="en-US" sz="1600" b="1" dirty="0" smtClean="0">
                <a:solidFill>
                  <a:srgbClr val="3D3C3E"/>
                </a:solidFill>
                <a:latin typeface="+mn-ea"/>
              </a:rPr>
              <a:t> 센터 등</a:t>
            </a:r>
            <a:endParaRPr lang="en-US" altLang="ko-KR" sz="1600" b="1" dirty="0" smtClean="0">
              <a:solidFill>
                <a:srgbClr val="3D3C3E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78" y="732298"/>
            <a:ext cx="2007990" cy="201091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t="18454" b="55427"/>
          <a:stretch/>
        </p:blipFill>
        <p:spPr>
          <a:xfrm>
            <a:off x="5094677" y="4499140"/>
            <a:ext cx="3638025" cy="90081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rcRect l="15913" t="20894" r="30545" b="23263"/>
          <a:stretch/>
        </p:blipFill>
        <p:spPr>
          <a:xfrm>
            <a:off x="6777577" y="2776288"/>
            <a:ext cx="1633972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의료원 소개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36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최신 장비와 수준 높은 적정진료</a:t>
            </a:r>
            <a:endParaRPr lang="ko-KR" altLang="en-US" sz="36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4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0" name="Picture 2" descr="http://schoolpress.co.kr/wp-content/uploads/2012/09/%EB%8C%80%EC%99%B8%EC%88%98%EC%83%81%EC%8B%A4%EC%A0%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43" y="2450384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87284" y="5389413"/>
            <a:ext cx="4791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양질의 적정진료</a:t>
            </a:r>
            <a:r>
              <a:rPr lang="en-US" altLang="ko-KR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ko-KR" altLang="en-U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의료 </a:t>
            </a:r>
            <a:r>
              <a:rPr lang="ko-KR" altLang="en-U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안전망</a:t>
            </a:r>
            <a:r>
              <a:rPr lang="en-US" altLang="ko-KR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pPr algn="ctr"/>
            <a:r>
              <a:rPr lang="ko-KR" alt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미충족</a:t>
            </a:r>
            <a:r>
              <a:rPr lang="ko-KR" alt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의료서비스</a:t>
            </a:r>
            <a:r>
              <a:rPr lang="en-US" altLang="ko-K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ko-KR" alt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공공의료정책</a:t>
            </a:r>
            <a:endParaRPr lang="en-US" altLang="ko-KR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6848" y="1352079"/>
            <a:ext cx="2771913" cy="5001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2000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 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행정자치부장관상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2001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지역의료 발전기여 대통령 표창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2009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급성호흡기증후군 대응 대통령 표창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2012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보건복지부 운영평가 우수 개선기관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2013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건강보험심사평가원 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혈액투석 적정성 평가 </a:t>
            </a: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등급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의료급여 정신과 적정성 평가 </a:t>
            </a: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등급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2015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보건복지부  의료기관 인증 병원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보건복지부 응급의료기관 평가 전국 </a:t>
            </a: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혈액투석 적정성 평가 </a:t>
            </a: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회 연속 </a:t>
            </a: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등급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>
                <a:solidFill>
                  <a:srgbClr val="3D3C3E"/>
                </a:solidFill>
                <a:latin typeface="+mn-ea"/>
              </a:rPr>
              <a:t>2016</a:t>
            </a: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>
                <a:solidFill>
                  <a:srgbClr val="3D3C3E"/>
                </a:solidFill>
                <a:latin typeface="+mn-ea"/>
              </a:rPr>
              <a:t>인천 아시안게임 유공 대통령 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표창</a:t>
            </a:r>
            <a:endParaRPr lang="en-US" altLang="ko-KR" sz="1100" b="1" dirty="0" smtClean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en-US" altLang="ko-KR" sz="1100" b="1" dirty="0" smtClean="0">
                <a:solidFill>
                  <a:srgbClr val="3D3C3E"/>
                </a:solidFill>
                <a:latin typeface="+mn-ea"/>
              </a:rPr>
              <a:t>2017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년</a:t>
            </a:r>
            <a:endParaRPr lang="en-US" altLang="ko-KR" sz="1100" b="1" dirty="0" smtClean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건강보험심사평가원</a:t>
            </a:r>
            <a:endParaRPr lang="en-US" altLang="ko-KR" sz="1100" b="1" dirty="0" smtClean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폐렴</a:t>
            </a:r>
            <a:r>
              <a:rPr lang="en-US" altLang="ko-KR" sz="1100" b="1" dirty="0" smtClean="0">
                <a:solidFill>
                  <a:srgbClr val="3D3C3E"/>
                </a:solidFill>
                <a:latin typeface="+mn-ea"/>
              </a:rPr>
              <a:t>(2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차</a:t>
            </a:r>
            <a:r>
              <a:rPr lang="en-US" altLang="ko-KR" sz="1100" b="1" dirty="0" smtClean="0">
                <a:solidFill>
                  <a:srgbClr val="3D3C3E"/>
                </a:solidFill>
                <a:latin typeface="+mn-ea"/>
              </a:rPr>
              <a:t>) 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적정성 평가 </a:t>
            </a:r>
            <a:r>
              <a:rPr lang="en-US" altLang="ko-KR" sz="1100" b="1" dirty="0" smtClean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등급</a:t>
            </a:r>
            <a:endParaRPr lang="en-US" altLang="ko-KR" sz="1100" b="1" dirty="0" smtClean="0">
              <a:solidFill>
                <a:srgbClr val="3D3C3E"/>
              </a:solidFill>
              <a:latin typeface="+mn-ea"/>
            </a:endParaRPr>
          </a:p>
          <a:p>
            <a:pPr>
              <a:defRPr/>
            </a:pP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수술의 예방적 항생제 적정성 평가 </a:t>
            </a:r>
            <a:r>
              <a:rPr lang="en-US" altLang="ko-KR" sz="1100" b="1" dirty="0" smtClean="0">
                <a:solidFill>
                  <a:srgbClr val="3D3C3E"/>
                </a:solidFill>
                <a:latin typeface="+mn-ea"/>
              </a:rPr>
              <a:t>1</a:t>
            </a:r>
            <a:r>
              <a:rPr lang="ko-KR" altLang="en-US" sz="1100" b="1" dirty="0" smtClean="0">
                <a:solidFill>
                  <a:srgbClr val="3D3C3E"/>
                </a:solidFill>
                <a:latin typeface="+mn-ea"/>
              </a:rPr>
              <a:t>등급</a:t>
            </a:r>
            <a:endParaRPr lang="en-US" altLang="ko-KR" sz="1100" b="1" dirty="0">
              <a:solidFill>
                <a:srgbClr val="3D3C3E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41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1.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의료원 소개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82686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36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의료원 진료비와 진료 수준은 어떤가요</a:t>
            </a:r>
            <a:r>
              <a:rPr lang="en-US" altLang="ko-KR" sz="36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?</a:t>
            </a:r>
            <a:endParaRPr lang="ko-KR" altLang="en-US" sz="36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5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1026" name="Picture 2" descr="hospital.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" y="2475345"/>
            <a:ext cx="3172236" cy="29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7580" y="1999521"/>
            <a:ext cx="4748416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헉</a:t>
            </a: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소리 나오는 병원 진료비</a:t>
            </a:r>
            <a:endParaRPr lang="en-US" altLang="ko-KR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혹시 </a:t>
            </a:r>
            <a:r>
              <a:rPr lang="ko-KR" altLang="en-US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비급여</a:t>
            </a: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항목이 잔뜩 있지 않나요</a:t>
            </a:r>
            <a:r>
              <a:rPr lang="en-US" altLang="ko-KR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꼭 필요한 검사만 </a:t>
            </a: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적정하게 하는</a:t>
            </a:r>
            <a:endParaRPr lang="en-US" altLang="ko-KR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인천의료원은 다릅니다</a:t>
            </a:r>
            <a:r>
              <a:rPr lang="en-US" altLang="ko-KR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인천시 보건복지 정책 관리로 </a:t>
            </a:r>
            <a:r>
              <a:rPr lang="ko-KR" alt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투명한 진료비</a:t>
            </a:r>
            <a:endParaRPr lang="en-US" altLang="ko-KR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최소한의 </a:t>
            </a:r>
            <a:r>
              <a:rPr lang="ko-KR" altLang="en-US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비급여</a:t>
            </a:r>
            <a:r>
              <a:rPr lang="ko-KR" altLang="en-US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로</a:t>
            </a: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시민 부담은 낮추고</a:t>
            </a:r>
            <a:r>
              <a:rPr lang="en-US" altLang="ko-KR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전문 의료진과 장비로 </a:t>
            </a:r>
            <a:r>
              <a:rPr lang="ko-KR" altLang="en-US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의료수준</a:t>
            </a:r>
            <a:r>
              <a:rPr lang="ko-KR" alt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은 높이고</a:t>
            </a:r>
            <a:r>
              <a:rPr lang="en-US" altLang="ko-KR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04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의료진 및 시설 안내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6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935" y="505882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23</a:t>
            </a:r>
            <a:r>
              <a:rPr lang="ko-KR" altLang="en-US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개 </a:t>
            </a:r>
            <a:r>
              <a:rPr lang="ko-KR" altLang="en-US" sz="1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진료과</a:t>
            </a:r>
            <a:r>
              <a:rPr lang="ko-KR" altLang="en-US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ko-KR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36</a:t>
            </a:r>
            <a:r>
              <a:rPr lang="ko-KR" altLang="en-US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명 전문의</a:t>
            </a:r>
            <a:endParaRPr lang="en-US" altLang="ko-KR" sz="1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altLang="ko-KR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289</a:t>
            </a:r>
            <a:r>
              <a:rPr lang="ko-KR" altLang="en-US" sz="1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명 의료진</a:t>
            </a:r>
            <a:endParaRPr lang="ko-KR" altLang="en-US" sz="1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92931"/>
          <a:stretch/>
        </p:blipFill>
        <p:spPr>
          <a:xfrm>
            <a:off x="671408" y="983406"/>
            <a:ext cx="7792790" cy="369994"/>
          </a:xfrm>
          <a:prstGeom prst="rect">
            <a:avLst/>
          </a:prstGeom>
        </p:spPr>
      </p:pic>
      <p:pic>
        <p:nvPicPr>
          <p:cNvPr id="10" name="Picture 2" descr="C:\Users\icmc\AppData\Local\Microsoft\Windows\Temporary Internet Files\Content.IE5\FW8IZM22\현황판2.jpg"/>
          <p:cNvPicPr>
            <a:picLocks noChangeAspect="1" noChangeArrowheads="1"/>
          </p:cNvPicPr>
          <p:nvPr/>
        </p:nvPicPr>
        <p:blipFill>
          <a:blip r:embed="rId4" cstate="print"/>
          <a:srcRect l="1550" t="1163" r="3065" b="9306"/>
          <a:stretch>
            <a:fillRect/>
          </a:stretch>
        </p:blipFill>
        <p:spPr bwMode="auto">
          <a:xfrm>
            <a:off x="4572000" y="1358136"/>
            <a:ext cx="4396221" cy="5500726"/>
          </a:xfrm>
          <a:prstGeom prst="rect">
            <a:avLst/>
          </a:prstGeom>
          <a:noFill/>
        </p:spPr>
      </p:pic>
      <p:pic>
        <p:nvPicPr>
          <p:cNvPr id="11" name="Picture 3" descr="C:\Users\icmc\AppData\Local\Microsoft\Windows\Temporary Internet Files\Content.IE5\WUW0V203\현황판1.jpg"/>
          <p:cNvPicPr>
            <a:picLocks noChangeAspect="1" noChangeArrowheads="1"/>
          </p:cNvPicPr>
          <p:nvPr/>
        </p:nvPicPr>
        <p:blipFill>
          <a:blip r:embed="rId5" cstate="print"/>
          <a:srcRect l="3158" t="1163" b="65118"/>
          <a:stretch>
            <a:fillRect/>
          </a:stretch>
        </p:blipFill>
        <p:spPr bwMode="auto">
          <a:xfrm>
            <a:off x="214282" y="1358136"/>
            <a:ext cx="4463359" cy="2071702"/>
          </a:xfrm>
          <a:prstGeom prst="rect">
            <a:avLst/>
          </a:prstGeom>
          <a:noFill/>
        </p:spPr>
      </p:pic>
      <p:pic>
        <p:nvPicPr>
          <p:cNvPr id="12" name="Picture 3" descr="C:\Users\icmc\AppData\Local\Microsoft\Windows\Temporary Internet Files\Content.IE5\WUW0V203\현황판1.jpg"/>
          <p:cNvPicPr>
            <a:picLocks noChangeAspect="1" noChangeArrowheads="1"/>
          </p:cNvPicPr>
          <p:nvPr/>
        </p:nvPicPr>
        <p:blipFill>
          <a:blip r:embed="rId5" cstate="print"/>
          <a:srcRect l="3158" t="39533" b="10000"/>
          <a:stretch>
            <a:fillRect/>
          </a:stretch>
        </p:blipFill>
        <p:spPr bwMode="auto">
          <a:xfrm>
            <a:off x="214282" y="3429838"/>
            <a:ext cx="4463359" cy="3100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4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의료진 및 시설 안내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주요 시설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7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2455863"/>
            <a:ext cx="9144000" cy="377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9425" y="2465388"/>
            <a:ext cx="1943100" cy="50323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b="1" spc="-150">
              <a:latin typeface="+mn-ea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335135" y="25321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면      적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566988" y="2473325"/>
            <a:ext cx="1944687" cy="5032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b="1" spc="-150">
              <a:latin typeface="+mn-ea"/>
            </a:endParaRP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2423367" y="2543328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부대시설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5285667" y="1090344"/>
            <a:ext cx="3550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rgbClr val="3D3C3E"/>
                </a:solidFill>
                <a:latin typeface="+mn-ea"/>
              </a:rPr>
              <a:t>마음으로 치료하는 병원</a:t>
            </a:r>
            <a:endParaRPr lang="en-US" altLang="ko-KR" sz="1600" b="1" dirty="0">
              <a:solidFill>
                <a:srgbClr val="3D3C3E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rgbClr val="3D3C3E"/>
                </a:solidFill>
                <a:latin typeface="+mn-ea"/>
              </a:rPr>
              <a:t>환자의 건강을 염려하는 병원</a:t>
            </a:r>
            <a:endParaRPr lang="en-US" altLang="ko-KR" sz="1600" b="1" dirty="0">
              <a:solidFill>
                <a:srgbClr val="3D3C3E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rgbClr val="3D3C3E"/>
                </a:solidFill>
                <a:latin typeface="+mn-ea"/>
              </a:rPr>
              <a:t>항상 시민과 함께하는 아름다운 병원</a:t>
            </a:r>
            <a:endParaRPr lang="en-US" altLang="ko-KR" sz="1600" b="1" dirty="0">
              <a:solidFill>
                <a:srgbClr val="3D3C3E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59313" y="2473325"/>
            <a:ext cx="4032250" cy="5032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b="1" spc="-150">
              <a:latin typeface="+mn-ea"/>
            </a:endParaRP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559739" y="2543328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주요 의료장비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478792" y="3064028"/>
            <a:ext cx="1929319" cy="309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</a:t>
            </a:r>
            <a:r>
              <a:rPr lang="ko-KR" altLang="en-US" sz="1400" b="1" spc="-15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대지면적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          : 16,239.1㎡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 건축면적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         : 4,199.28㎡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 연면적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        : 29,516.74㎡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(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지하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층 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~ 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지상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7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층</a:t>
            </a:r>
            <a:r>
              <a:rPr lang="en-US" altLang="ko-KR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</a:pPr>
            <a:endParaRPr lang="ko-KR" altLang="en-US" sz="1400" b="1" spc="-5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79370" y="3064028"/>
            <a:ext cx="1929319" cy="309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ko-KR" altLang="en-US" sz="1400" b="1" spc="-15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직영 장례식장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:  </a:t>
            </a:r>
            <a:r>
              <a:rPr lang="en-US" altLang="ko-KR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8</a:t>
            </a:r>
            <a:r>
              <a:rPr lang="ko-KR" altLang="en-US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개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분향실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운영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편의점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임대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: 35.53 ㎡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 카페테리아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임대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  : 20.41㎡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 주차관리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직영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   기숙사 및 </a:t>
            </a:r>
            <a:r>
              <a:rPr lang="ko-KR" altLang="en-US" sz="1400" b="1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어린이집</a:t>
            </a: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746119" y="3064028"/>
            <a:ext cx="1929319" cy="309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1.5T MRI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128Ch MDCT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심장초음파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위장조영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촬영기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유방 촬영기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칼라 초음파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진단기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골밀도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측정기</a:t>
            </a: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762244" y="3064028"/>
            <a:ext cx="1929319" cy="309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빛간섭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광학단층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  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촬영기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</a:t>
            </a:r>
            <a:r>
              <a:rPr lang="en-US" altLang="ko-KR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C-ARM </a:t>
            </a: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촬영기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백내장 </a:t>
            </a:r>
            <a:r>
              <a:rPr lang="ko-KR" altLang="en-US" sz="1400" b="1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수술기</a:t>
            </a: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■ 망막 </a:t>
            </a:r>
            <a:r>
              <a:rPr lang="ko-KR" altLang="en-US" sz="1400" b="1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수술기</a:t>
            </a: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400" b="1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08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의료진 및 시설 안내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주요 시설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8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5" y="1777011"/>
            <a:ext cx="2700000" cy="18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03" y="1777011"/>
            <a:ext cx="2700000" cy="180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/>
          <a:stretch/>
        </p:blipFill>
        <p:spPr>
          <a:xfrm>
            <a:off x="265671" y="4122748"/>
            <a:ext cx="2697784" cy="18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9" b="25926"/>
          <a:stretch/>
        </p:blipFill>
        <p:spPr>
          <a:xfrm>
            <a:off x="3217803" y="4122748"/>
            <a:ext cx="2732878" cy="1800000"/>
          </a:xfrm>
          <a:prstGeom prst="rect">
            <a:avLst/>
          </a:prstGeom>
        </p:spPr>
      </p:pic>
      <p:pic>
        <p:nvPicPr>
          <p:cNvPr id="1026" name="Picture 2" descr="치매에 대한 이미지 검색결과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10604"/>
          <a:stretch/>
        </p:blipFill>
        <p:spPr bwMode="auto">
          <a:xfrm>
            <a:off x="6172151" y="1765615"/>
            <a:ext cx="27022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62" y="3584567"/>
            <a:ext cx="1327608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건강검진센터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5056" y="356671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인공 신장센터</a:t>
            </a:r>
            <a:r>
              <a:rPr lang="en-US" altLang="ko-KR" sz="1200" dirty="0" smtClean="0"/>
              <a:t>(35</a:t>
            </a:r>
            <a:r>
              <a:rPr lang="ko-KR" altLang="en-US" sz="1200" dirty="0" smtClean="0"/>
              <a:t>대 투석기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5574" y="3579682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노년기 </a:t>
            </a:r>
            <a:r>
              <a:rPr lang="ko-KR" altLang="en-US" sz="1200" dirty="0" err="1" smtClean="0"/>
              <a:t>클리닉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치매 검진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539" y="592274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 smtClean="0"/>
              <a:t>트라우마</a:t>
            </a:r>
            <a:r>
              <a:rPr lang="ko-KR" altLang="en-US" sz="1200" dirty="0" smtClean="0"/>
              <a:t> 센터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외상 후 스트레스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우울증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8347" y="5922748"/>
            <a:ext cx="1851789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간호간병 통합 서비스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12189" r="18021" b="10625"/>
          <a:stretch/>
        </p:blipFill>
        <p:spPr>
          <a:xfrm>
            <a:off x="6172151" y="4122748"/>
            <a:ext cx="2714624" cy="18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91225" y="592274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 smtClean="0"/>
              <a:t>나눔병실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보호자 없는 병실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349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의료진 및 시설 안내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77411" y="195231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A1376A-1BCE-4C3B-85BD-05D751D6B156}" type="slidenum">
              <a:rPr lang="en-US" altLang="ko-KR" sz="1100" spc="-3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pPr algn="r"/>
              <a:t>9</a:t>
            </a:fld>
            <a:r>
              <a:rPr lang="en-US" altLang="ko-KR" sz="11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/ 19</a:t>
            </a:r>
            <a:endParaRPr lang="en-US" altLang="ko-KR" sz="1100" spc="-3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47649" y="552449"/>
            <a:ext cx="8486775" cy="855663"/>
          </a:xfrm>
        </p:spPr>
        <p:txBody>
          <a:bodyPr/>
          <a:lstStyle/>
          <a:p>
            <a:pPr algn="l"/>
            <a:r>
              <a:rPr lang="ko-KR" altLang="en-US" sz="4000" b="1" spc="-150" dirty="0" smtClean="0">
                <a:solidFill>
                  <a:srgbClr val="1D314E"/>
                </a:solidFill>
                <a:latin typeface="+mn-ea"/>
                <a:ea typeface="+mn-ea"/>
              </a:rPr>
              <a:t>주요 시설</a:t>
            </a:r>
            <a:endParaRPr lang="ko-KR" altLang="en-US" sz="4000" b="1" spc="-150" dirty="0">
              <a:solidFill>
                <a:srgbClr val="1D314E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87" y="3902367"/>
            <a:ext cx="2520000" cy="168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0982" y="558236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장례식장 </a:t>
            </a:r>
            <a:r>
              <a:rPr lang="ko-KR" altLang="en-US" sz="1200" dirty="0" err="1" smtClean="0"/>
              <a:t>접객실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899992" y="5582367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장례식장 로비</a:t>
            </a:r>
            <a:endParaRPr lang="ko-KR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997710" y="558236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빈소</a:t>
            </a:r>
            <a:endParaRPr lang="ko-KR" altLang="en-US" sz="1200" dirty="0"/>
          </a:p>
        </p:txBody>
      </p:sp>
      <p:pic>
        <p:nvPicPr>
          <p:cNvPr id="14" name="Picture 2" descr="C:\Users\ICMC\Desktop\사진\10.29 심포지움\IMG_1710.JPG"/>
          <p:cNvPicPr>
            <a:picLocks noChangeAspect="1" noChangeArrowheads="1"/>
          </p:cNvPicPr>
          <p:nvPr/>
        </p:nvPicPr>
        <p:blipFill rotWithShape="1">
          <a:blip r:embed="rId3" cstate="print"/>
          <a:srcRect l="10059" t="13406" r="14768" b="11368"/>
          <a:stretch/>
        </p:blipFill>
        <p:spPr bwMode="auto">
          <a:xfrm>
            <a:off x="6129919" y="1768134"/>
            <a:ext cx="2520000" cy="16812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5152"/>
          <a:stretch/>
        </p:blipFill>
        <p:spPr>
          <a:xfrm>
            <a:off x="3339887" y="1768134"/>
            <a:ext cx="2520000" cy="1681200"/>
          </a:xfrm>
          <a:prstGeom prst="rect">
            <a:avLst/>
          </a:prstGeom>
        </p:spPr>
      </p:pic>
      <p:pic>
        <p:nvPicPr>
          <p:cNvPr id="17" name="Picture 3" descr="C:\Users\ICMC\Desktop\사진\01.21 해바라기센터\고슴도치섬\IMG_573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54" y="1768134"/>
            <a:ext cx="2520000" cy="1681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7724" y="344933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동부 해바라기 센터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성폭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가정폭력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학폭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60292" y="3449334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 smtClean="0"/>
              <a:t>주취자</a:t>
            </a:r>
            <a:r>
              <a:rPr lang="ko-KR" altLang="en-US" sz="1200" dirty="0" smtClean="0"/>
              <a:t> 응급의료센터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41583" y="344933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smtClean="0"/>
              <a:t>국제공인예방접종기관</a:t>
            </a:r>
            <a:endParaRPr lang="ko-KR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350689" y="5964399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VIP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실 최대 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120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평 규모 </a:t>
            </a:r>
            <a:r>
              <a:rPr lang="en-US" altLang="ko-KR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</a:t>
            </a:r>
            <a:r>
              <a:rPr lang="ko-KR" altLang="en-US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개 빈소 운영 중</a:t>
            </a:r>
            <a:endParaRPr lang="ko-KR" altLang="en-US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919" y="3898540"/>
            <a:ext cx="2520000" cy="169652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2" y="3904578"/>
            <a:ext cx="2520000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5848</TotalTime>
  <Words>1224</Words>
  <Application>Microsoft Office PowerPoint</Application>
  <PresentationFormat>화면 슬라이드 쇼(4:3)</PresentationFormat>
  <Paragraphs>285</Paragraphs>
  <Slides>19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KBIZ한마음고딕 R</vt:lpstr>
      <vt:lpstr>맑은 고딕</vt:lpstr>
      <vt:lpstr>나눔고딕</vt:lpstr>
      <vt:lpstr>Arial</vt:lpstr>
      <vt:lpstr>Wingdings</vt:lpstr>
      <vt:lpstr>함초롬바탕</vt:lpstr>
      <vt:lpstr>Office 테마</vt:lpstr>
      <vt:lpstr>Always with you 만나면 건강해지는 인천광역시의료원 협약 제안서</vt:lpstr>
      <vt:lpstr>목차</vt:lpstr>
      <vt:lpstr>인천의료원을 소개합니다.</vt:lpstr>
      <vt:lpstr>최신 장비와 수준 높은 적정진료</vt:lpstr>
      <vt:lpstr>의료원 진료비와 진료 수준은 어떤가요?</vt:lpstr>
      <vt:lpstr>PowerPoint 프레젠테이션</vt:lpstr>
      <vt:lpstr>주요 시설</vt:lpstr>
      <vt:lpstr>주요 시설</vt:lpstr>
      <vt:lpstr>주요 시설</vt:lpstr>
      <vt:lpstr>주요 공공의료사업 – 행복 인천 암 관리 통합 지원 사업</vt:lpstr>
      <vt:lpstr>대표사례</vt:lpstr>
      <vt:lpstr>PowerPoint 프레젠테이션</vt:lpstr>
      <vt:lpstr>주요 공공의료사업 – 무료 수술 사업 등</vt:lpstr>
      <vt:lpstr>주요 공공의료사업 – 외국인 근로자 무료 진료, 수술사업</vt:lpstr>
      <vt:lpstr>인천의료원과 협약하면 무엇이 좋은가?</vt:lpstr>
      <vt:lpstr>협약기관 임직원을 위한 특별 제안</vt:lpstr>
      <vt:lpstr>PowerPoint 프레젠테이션</vt:lpstr>
      <vt:lpstr>인천의료원 협력 병원 현황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jeongmo kang</cp:lastModifiedBy>
  <cp:revision>156</cp:revision>
  <cp:lastPrinted>2018-07-15T23:48:40Z</cp:lastPrinted>
  <dcterms:created xsi:type="dcterms:W3CDTF">2011-08-24T01:05:33Z</dcterms:created>
  <dcterms:modified xsi:type="dcterms:W3CDTF">2018-07-16T07:16:05Z</dcterms:modified>
</cp:coreProperties>
</file>