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charts/colors1.xml" ContentType="application/vnd.ms-office.chartcolorstyl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326" r:id="rId2"/>
    <p:sldId id="323" r:id="rId3"/>
    <p:sldId id="325" r:id="rId4"/>
    <p:sldId id="315" r:id="rId5"/>
    <p:sldId id="320" r:id="rId6"/>
    <p:sldId id="351" r:id="rId7"/>
    <p:sldId id="321" r:id="rId8"/>
    <p:sldId id="311" r:id="rId9"/>
    <p:sldId id="350" r:id="rId10"/>
    <p:sldId id="285" r:id="rId11"/>
    <p:sldId id="322" r:id="rId12"/>
    <p:sldId id="336" r:id="rId13"/>
    <p:sldId id="286" r:id="rId14"/>
    <p:sldId id="287" r:id="rId15"/>
    <p:sldId id="288" r:id="rId16"/>
    <p:sldId id="340" r:id="rId17"/>
    <p:sldId id="341" r:id="rId18"/>
    <p:sldId id="352" r:id="rId19"/>
    <p:sldId id="353" r:id="rId20"/>
    <p:sldId id="332" r:id="rId21"/>
    <p:sldId id="333" r:id="rId22"/>
  </p:sldIdLst>
  <p:sldSz cx="9144000" cy="6858000" type="screen4x3"/>
  <p:notesSz cx="6797675" cy="99298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3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26" userDrawn="1">
          <p15:clr>
            <a:srgbClr val="A4A3A4"/>
          </p15:clr>
        </p15:guide>
        <p15:guide id="4" pos="5534" userDrawn="1">
          <p15:clr>
            <a:srgbClr val="A4A3A4"/>
          </p15:clr>
        </p15:guide>
        <p15:guide id="5" orient="horz" pos="22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3D43"/>
    <a:srgbClr val="0A987D"/>
    <a:srgbClr val="FFFF3F"/>
    <a:srgbClr val="404040"/>
    <a:srgbClr val="3B5DB0"/>
    <a:srgbClr val="6B6B6F"/>
    <a:srgbClr val="0FC1A3"/>
    <a:srgbClr val="00B0F0"/>
    <a:srgbClr val="F3AFAF"/>
    <a:srgbClr val="ED886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6391" autoAdjust="0"/>
  </p:normalViewPr>
  <p:slideViewPr>
    <p:cSldViewPr snapToGrid="0">
      <p:cViewPr varScale="1">
        <p:scale>
          <a:sx n="116" d="100"/>
          <a:sy n="116" d="100"/>
        </p:scale>
        <p:origin x="-1494" y="-96"/>
      </p:cViewPr>
      <p:guideLst>
        <p:guide orient="horz" pos="4133"/>
        <p:guide orient="horz" pos="2251"/>
        <p:guide pos="2880"/>
        <p:guide pos="226"/>
        <p:guide pos="55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138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rgbClr val="7B4CA8"/>
            </a:solidFill>
            <a:ln w="79375">
              <a:noFill/>
            </a:ln>
            <a:effectLst/>
          </c:spPr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  <a:ln w="7937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6F2-4C47-8F2E-1B2BE0506CFE}"/>
              </c:ext>
            </c:extLst>
          </c:dPt>
          <c:dPt>
            <c:idx val="1"/>
            <c:spPr>
              <a:solidFill>
                <a:schemeClr val="tx2">
                  <a:lumMod val="75000"/>
                </a:schemeClr>
              </a:solidFill>
              <a:ln w="7937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6F2-4C47-8F2E-1B2BE0506CFE}"/>
              </c:ext>
            </c:extLst>
          </c:dPt>
          <c:dPt>
            <c:idx val="2"/>
            <c:spPr>
              <a:solidFill>
                <a:srgbClr val="00B0F0"/>
              </a:solidFill>
              <a:ln w="7937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6F2-4C47-8F2E-1B2BE0506CFE}"/>
              </c:ext>
            </c:extLst>
          </c:dPt>
          <c:dLbls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6F2-4C47-8F2E-1B2BE0506CF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defRPr>
                </a:pPr>
                <a:endParaRPr lang="ko-K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2018년</c:v>
                </c:pt>
                <c:pt idx="1">
                  <c:v>2019년</c:v>
                </c:pt>
                <c:pt idx="2">
                  <c:v>2020년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11036</c:v>
                </c:pt>
                <c:pt idx="1">
                  <c:v>11010</c:v>
                </c:pt>
                <c:pt idx="2">
                  <c:v>14559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6F2-4C47-8F2E-1B2BE0506CFE}"/>
            </c:ext>
          </c:extLst>
        </c:ser>
        <c:gapWidth val="116"/>
        <c:overlap val="-27"/>
        <c:axId val="79367552"/>
        <c:axId val="79373440"/>
      </c:barChart>
      <c:catAx>
        <c:axId val="793675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pPr>
            <a:endParaRPr lang="ko-KR"/>
          </a:p>
        </c:txPr>
        <c:crossAx val="79373440"/>
        <c:crosses val="autoZero"/>
        <c:auto val="1"/>
        <c:lblAlgn val="ctr"/>
        <c:lblOffset val="100"/>
      </c:catAx>
      <c:valAx>
        <c:axId val="793734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one"/>
        <c:crossAx val="79367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>
          <a:latin typeface="맑은 고딕" panose="020B0503020000020004" pitchFamily="50" charset="-127"/>
          <a:ea typeface="맑은 고딕" panose="020B0503020000020004" pitchFamily="50" charset="-127"/>
        </a:defRPr>
      </a:pPr>
      <a:endParaRPr lang="ko-K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5D94A-839D-4C98-B061-5727D4BBBBC5}" type="datetimeFigureOut">
              <a:rPr lang="ko-KR" altLang="en-US" smtClean="0"/>
              <a:pPr/>
              <a:t>2019-12-31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32766"/>
            <a:ext cx="2946400" cy="4970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32766"/>
            <a:ext cx="2946400" cy="4970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DF32C-4312-4F05-8D59-CB583F00532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615756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87E55-9C86-4B63-A84B-7CACE5D8DFB8}" type="datetimeFigureOut">
              <a:rPr lang="ko-KR" altLang="en-US" smtClean="0"/>
              <a:pPr/>
              <a:t>2019-12-31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78316"/>
            <a:ext cx="5438775" cy="39096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2766"/>
            <a:ext cx="2946400" cy="4970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32766"/>
            <a:ext cx="2946400" cy="4970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1D3A1-D742-4B81-B6D4-6FFA406CC4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375623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07682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15771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43126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64519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70DE-0CE4-4095-AA34-348F64AA098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110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. 마스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8512415" y="6547108"/>
            <a:ext cx="631585" cy="199682"/>
          </a:xfrm>
          <a:prstGeom prst="rect">
            <a:avLst/>
          </a:prstGeom>
          <a:solidFill>
            <a:schemeClr val="bg2">
              <a:lumMod val="9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82937" y="285450"/>
            <a:ext cx="26324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중소기업 </a:t>
            </a:r>
            <a:r>
              <a:rPr lang="en-US" altLang="ko-KR" sz="1000" dirty="0" smtClean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R&amp;D </a:t>
            </a:r>
            <a:r>
              <a:rPr lang="ko-KR" altLang="en-US" sz="1000" dirty="0" smtClean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정책방향 및 </a:t>
            </a:r>
            <a:r>
              <a:rPr lang="en-US" altLang="ko-KR" sz="1000" dirty="0" smtClean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’20</a:t>
            </a:r>
            <a:r>
              <a:rPr lang="ko-KR" altLang="en-US" sz="1000" dirty="0" smtClean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년 주요사업 안내</a:t>
            </a:r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363894" y="1057248"/>
            <a:ext cx="841621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 userDrawn="1"/>
        </p:nvSpPr>
        <p:spPr>
          <a:xfrm>
            <a:off x="372954" y="251458"/>
            <a:ext cx="2081321" cy="45719"/>
          </a:xfrm>
          <a:prstGeom prst="rect">
            <a:avLst/>
          </a:prstGeom>
          <a:solidFill>
            <a:srgbClr val="003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 userDrawn="1"/>
        </p:nvSpPr>
        <p:spPr>
          <a:xfrm>
            <a:off x="372954" y="251458"/>
            <a:ext cx="277127" cy="45719"/>
          </a:xfrm>
          <a:prstGeom prst="rect">
            <a:avLst/>
          </a:prstGeom>
          <a:solidFill>
            <a:srgbClr val="FE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10"/>
          </p:nvPr>
        </p:nvSpPr>
        <p:spPr>
          <a:xfrm>
            <a:off x="265353" y="531302"/>
            <a:ext cx="8247062" cy="443820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2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184" b="4767"/>
          <a:stretch/>
        </p:blipFill>
        <p:spPr>
          <a:xfrm>
            <a:off x="0" y="1078173"/>
            <a:ext cx="9144000" cy="5779827"/>
          </a:xfrm>
          <a:prstGeom prst="rect">
            <a:avLst/>
          </a:prstGeom>
        </p:spPr>
      </p:pic>
      <p:pic>
        <p:nvPicPr>
          <p:cNvPr id="13" name="Picture 2" descr="C:\Users\DJ-02\AppData\Local\Temp\_AZTMP2_\1.중소벤처기업부_국_가로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996" y="6497680"/>
            <a:ext cx="1246785" cy="276099"/>
          </a:xfrm>
          <a:prstGeom prst="rect">
            <a:avLst/>
          </a:prstGeom>
          <a:noFill/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3"/>
          </p:nvPr>
        </p:nvSpPr>
        <p:spPr>
          <a:xfrm>
            <a:off x="6943983" y="6463444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EE270DE-0CE4-4095-AA34-348F64AA098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79694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bg>
      <p:bgPr>
        <a:blipFill dpi="0" rotWithShape="1">
          <a:blip r:embed="rId2" cstate="print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02754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EE270DE-0CE4-4095-AA34-348F64AA098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8507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632219" y="2642386"/>
            <a:ext cx="7762061" cy="2218544"/>
            <a:chOff x="568719" y="2604286"/>
            <a:chExt cx="7762061" cy="2218544"/>
          </a:xfrm>
        </p:grpSpPr>
        <p:sp>
          <p:nvSpPr>
            <p:cNvPr id="9" name="TextBox 8"/>
            <p:cNvSpPr txBox="1"/>
            <p:nvPr/>
          </p:nvSpPr>
          <p:spPr>
            <a:xfrm>
              <a:off x="568719" y="2604286"/>
              <a:ext cx="7762061" cy="193899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ko-KR" altLang="en-US" sz="48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중소기업 </a:t>
              </a:r>
              <a:r>
                <a:rPr lang="en-US" altLang="ko-KR" sz="48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R&amp;D </a:t>
              </a:r>
              <a:r>
                <a:rPr lang="ko-KR" altLang="en-US" sz="4800" b="1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정책방향 및</a:t>
              </a:r>
              <a:endParaRPr lang="en-US" altLang="ko-KR" sz="48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r>
                <a:rPr lang="en-US" altLang="ko-KR" sz="4800" b="1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’20</a:t>
              </a:r>
              <a:r>
                <a:rPr lang="ko-KR" altLang="en-US" sz="4800" b="1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년 주요 사업 안내</a:t>
              </a:r>
              <a:endParaRPr lang="en-US" altLang="ko-KR" sz="48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endPara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" name="제목 1"/>
            <p:cNvSpPr txBox="1">
              <a:spLocks/>
            </p:cNvSpPr>
            <p:nvPr/>
          </p:nvSpPr>
          <p:spPr>
            <a:xfrm>
              <a:off x="670509" y="4361165"/>
              <a:ext cx="1292341" cy="461665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algn="l" defTabSz="1007943" rtl="0" eaLnBrk="1" latinLnBrk="1" hangingPunct="1">
                <a:lnSpc>
                  <a:spcPct val="100000"/>
                </a:lnSpc>
                <a:spcBef>
                  <a:spcPct val="0"/>
                </a:spcBef>
                <a:buNone/>
                <a:defRPr sz="2600" b="1" kern="1200">
                  <a:gradFill>
                    <a:gsLst>
                      <a:gs pos="100000">
                        <a:schemeClr val="tx2">
                          <a:lumMod val="50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en-US" altLang="ko-KR" sz="2400" dirty="0" smtClean="0">
                  <a:gradFill>
                    <a:gsLst>
                      <a:gs pos="100000">
                        <a:schemeClr val="bg1"/>
                      </a:gs>
                      <a:gs pos="100000">
                        <a:srgbClr val="5B9BD5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2020. 1.</a:t>
              </a:r>
              <a:endParaRPr kumimoji="0" lang="ko-KR" altLang="en-US" sz="240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chemeClr val="bg1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0" y="6228263"/>
            <a:ext cx="9144000" cy="629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2" descr="C:\Users\DJ-02\AppData\Local\Temp\_AZTMP2_\1.중소벤처기업부_국_가로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9842" y="6236890"/>
            <a:ext cx="2844316" cy="6298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25884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텍스트 개체 틀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>
                <a:gradFill>
                  <a:gsLst>
                    <a:gs pos="100000">
                      <a:schemeClr val="tx1"/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3. ’20</a:t>
            </a:r>
            <a:r>
              <a:rPr lang="ko-KR" altLang="en-US" dirty="0" smtClean="0">
                <a:gradFill>
                  <a:gsLst>
                    <a:gs pos="100000">
                      <a:schemeClr val="tx1"/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년 주요사업 안내</a:t>
            </a:r>
            <a:endParaRPr lang="ko-KR" altLang="en-US" dirty="0">
              <a:gradFill>
                <a:gsLst>
                  <a:gs pos="100000">
                    <a:schemeClr val="tx1"/>
                  </a:gs>
                  <a:gs pos="100000">
                    <a:schemeClr val="tx1"/>
                  </a:gs>
                </a:gsLst>
                <a:lin ang="16200000" scaled="1"/>
              </a:gra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grpSp>
        <p:nvGrpSpPr>
          <p:cNvPr id="38" name="그룹 37"/>
          <p:cNvGrpSpPr/>
          <p:nvPr/>
        </p:nvGrpSpPr>
        <p:grpSpPr>
          <a:xfrm>
            <a:off x="290544" y="1208360"/>
            <a:ext cx="3310198" cy="415498"/>
            <a:chOff x="360363" y="1097589"/>
            <a:chExt cx="3310198" cy="415498"/>
          </a:xfrm>
        </p:grpSpPr>
        <p:sp>
          <p:nvSpPr>
            <p:cNvPr id="39" name="직사각형 38"/>
            <p:cNvSpPr/>
            <p:nvPr/>
          </p:nvSpPr>
          <p:spPr>
            <a:xfrm>
              <a:off x="559132" y="1097589"/>
              <a:ext cx="3111429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100" b="1" i="0" u="none" strike="noStrike" kern="0" cap="none" spc="-110" normalizeH="0" baseline="0" noProof="0" dirty="0" smtClean="0">
                  <a:ln>
                    <a:noFill/>
                  </a:ln>
                  <a:gradFill>
                    <a:gsLst>
                      <a:gs pos="38750">
                        <a:srgbClr val="3067C0"/>
                      </a:gs>
                      <a:gs pos="31250">
                        <a:srgbClr val="3067C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(</a:t>
              </a:r>
              <a:r>
                <a:rPr kumimoji="1" lang="ko-KR" altLang="en-US" sz="2100" b="1" i="0" u="none" strike="noStrike" kern="0" cap="none" spc="-110" normalizeH="0" baseline="0" noProof="0" dirty="0" err="1" smtClean="0">
                  <a:ln>
                    <a:noFill/>
                  </a:ln>
                  <a:gradFill>
                    <a:gsLst>
                      <a:gs pos="38750">
                        <a:srgbClr val="3067C0"/>
                      </a:gs>
                      <a:gs pos="31250">
                        <a:srgbClr val="3067C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단독형</a:t>
              </a:r>
              <a:r>
                <a:rPr kumimoji="1" lang="en-US" altLang="ko-KR" sz="2100" b="1" i="0" u="none" strike="noStrike" kern="0" cap="none" spc="-110" normalizeH="0" baseline="0" noProof="0" dirty="0" smtClean="0">
                  <a:ln>
                    <a:noFill/>
                  </a:ln>
                  <a:gradFill>
                    <a:gsLst>
                      <a:gs pos="38750">
                        <a:srgbClr val="3067C0"/>
                      </a:gs>
                      <a:gs pos="31250">
                        <a:srgbClr val="3067C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) </a:t>
              </a:r>
              <a:r>
                <a:rPr kumimoji="1" lang="ko-KR" altLang="en-US" sz="2100" b="1" i="0" u="none" strike="noStrike" kern="0" cap="none" spc="-110" normalizeH="0" baseline="0" noProof="0" dirty="0" smtClean="0">
                  <a:ln>
                    <a:noFill/>
                  </a:ln>
                  <a:gradFill>
                    <a:gsLst>
                      <a:gs pos="38750">
                        <a:srgbClr val="3067C0"/>
                      </a:gs>
                      <a:gs pos="31250">
                        <a:srgbClr val="3067C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창업성장기술개발</a:t>
              </a:r>
            </a:p>
          </p:txBody>
        </p:sp>
        <p:grpSp>
          <p:nvGrpSpPr>
            <p:cNvPr id="40" name="그룹 39"/>
            <p:cNvGrpSpPr/>
            <p:nvPr/>
          </p:nvGrpSpPr>
          <p:grpSpPr>
            <a:xfrm>
              <a:off x="360363" y="1137117"/>
              <a:ext cx="215900" cy="211444"/>
              <a:chOff x="4001267" y="1218478"/>
              <a:chExt cx="254609" cy="249353"/>
            </a:xfrm>
          </p:grpSpPr>
          <p:sp>
            <p:nvSpPr>
              <p:cNvPr id="41" name="타원 40"/>
              <p:cNvSpPr/>
              <p:nvPr/>
            </p:nvSpPr>
            <p:spPr>
              <a:xfrm>
                <a:off x="4042000" y="1253952"/>
                <a:ext cx="213876" cy="213879"/>
              </a:xfrm>
              <a:prstGeom prst="ellipse">
                <a:avLst/>
              </a:prstGeom>
              <a:gradFill flip="none" rotWithShape="1">
                <a:gsLst>
                  <a:gs pos="26000">
                    <a:schemeClr val="accent4">
                      <a:lumMod val="40000"/>
                      <a:lumOff val="60000"/>
                    </a:schemeClr>
                  </a:gs>
                  <a:gs pos="66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xtLst/>
            </p:spPr>
            <p:txBody>
              <a:bodyPr anchor="ctr"/>
              <a:lstStyle/>
              <a:p>
                <a:pPr marL="0" marR="0" lvl="0" indent="0" algn="l" defTabSz="914315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  <p:sp>
            <p:nvSpPr>
              <p:cNvPr id="42" name="타원 41"/>
              <p:cNvSpPr/>
              <p:nvPr/>
            </p:nvSpPr>
            <p:spPr>
              <a:xfrm>
                <a:off x="4001267" y="1218478"/>
                <a:ext cx="142413" cy="14241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67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oPub돋움체 Medium"/>
                  <a:ea typeface="KoPub돋움체 Medium"/>
                  <a:cs typeface="+mn-cs"/>
                </a:endParaRPr>
              </a:p>
            </p:txBody>
          </p:sp>
        </p:grpSp>
      </p:grpSp>
      <p:sp>
        <p:nvSpPr>
          <p:cNvPr id="34" name="직사각형 33"/>
          <p:cNvSpPr/>
          <p:nvPr/>
        </p:nvSpPr>
        <p:spPr>
          <a:xfrm>
            <a:off x="591993" y="2956163"/>
            <a:ext cx="1358723" cy="2965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71"/>
              </a:spcBef>
              <a:spcAft>
                <a:spcPts val="0"/>
              </a:spcAft>
              <a:buClrTx/>
              <a:buSzTx/>
              <a:buFontTx/>
              <a:buNone/>
              <a:tabLst>
                <a:tab pos="60873" algn="l"/>
                <a:tab pos="97396" algn="l"/>
              </a:tabLst>
              <a:defRPr/>
            </a:pPr>
            <a:r>
              <a:rPr kumimoji="0" lang="ko-KR" altLang="en-US" sz="1500" b="1" i="0" u="none" strike="noStrike" kern="1200" cap="none" spc="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총 예산</a:t>
            </a:r>
            <a:endParaRPr kumimoji="0" lang="ko-KR" altLang="en-US" sz="1500" b="1" i="0" u="none" strike="noStrike" kern="1200" cap="none" spc="0" normalizeH="0" baseline="0" noProof="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996873" y="2953873"/>
            <a:ext cx="104099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-3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4,598</a:t>
            </a:r>
            <a:r>
              <a:rPr kumimoji="0" lang="ko-KR" altLang="en-US" sz="1500" b="1" i="0" u="none" strike="noStrike" kern="1200" cap="none" spc="-3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억원</a:t>
            </a:r>
            <a:endParaRPr kumimoji="0" lang="ko-KR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3329652" y="2956163"/>
            <a:ext cx="1358723" cy="29654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71"/>
              </a:spcBef>
              <a:spcAft>
                <a:spcPts val="0"/>
              </a:spcAft>
              <a:buClrTx/>
              <a:buSzTx/>
              <a:buFontTx/>
              <a:buNone/>
              <a:tabLst>
                <a:tab pos="60873" algn="l"/>
                <a:tab pos="97396" algn="l"/>
              </a:tabLst>
              <a:defRPr/>
            </a:pPr>
            <a:r>
              <a:rPr kumimoji="0" lang="en-US" altLang="ko-KR" sz="1500" b="1" i="0" u="none" strike="noStrike" kern="1200" cap="none" spc="-15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20</a:t>
            </a:r>
            <a:r>
              <a:rPr kumimoji="0" lang="ko-KR" altLang="en-US" sz="1500" b="1" i="0" u="none" strike="noStrike" kern="1200" cap="none" spc="-15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년 신규 예산</a:t>
            </a:r>
            <a:endParaRPr kumimoji="0" lang="ko-KR" altLang="en-US" sz="1500" b="1" i="0" u="none" strike="noStrike" kern="1200" cap="none" spc="-150" normalizeH="0" baseline="0" noProof="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4734532" y="2953873"/>
            <a:ext cx="104099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-3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1,815</a:t>
            </a:r>
            <a:r>
              <a:rPr kumimoji="0" lang="ko-KR" altLang="en-US" sz="1500" b="1" i="0" u="none" strike="noStrike" kern="1200" cap="none" spc="-3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억원</a:t>
            </a:r>
            <a:endParaRPr kumimoji="0" lang="ko-KR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067311" y="2956163"/>
            <a:ext cx="1358723" cy="29654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71"/>
              </a:spcBef>
              <a:spcAft>
                <a:spcPts val="0"/>
              </a:spcAft>
              <a:buClrTx/>
              <a:buSzTx/>
              <a:buFontTx/>
              <a:buNone/>
              <a:tabLst>
                <a:tab pos="60873" algn="l"/>
                <a:tab pos="97396" algn="l"/>
              </a:tabLst>
              <a:defRPr/>
            </a:pPr>
            <a:r>
              <a:rPr kumimoji="0" lang="ko-KR" altLang="en-US" sz="1500" b="1" i="0" u="none" strike="noStrike" kern="1200" cap="none" spc="-15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정부출연금</a:t>
            </a:r>
            <a:endParaRPr kumimoji="0" lang="ko-KR" altLang="en-US" sz="1500" b="1" i="0" u="none" strike="noStrike" kern="1200" cap="none" spc="-150" normalizeH="0" baseline="0" noProof="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472191" y="2953873"/>
            <a:ext cx="10063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-3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80% </a:t>
            </a:r>
            <a:r>
              <a:rPr kumimoji="0" lang="ko-KR" altLang="en-US" sz="1500" b="1" i="0" u="none" strike="noStrike" kern="1200" cap="none" spc="-3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이내</a:t>
            </a:r>
            <a:endParaRPr kumimoji="0" lang="ko-KR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6090892"/>
              </p:ext>
            </p:extLst>
          </p:nvPr>
        </p:nvGraphicFramePr>
        <p:xfrm>
          <a:off x="591993" y="3488463"/>
          <a:ext cx="7920423" cy="2555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61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86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98617">
                  <a:extLst>
                    <a:ext uri="{9D8B030D-6E8A-4147-A177-3AD203B41FA5}">
                      <a16:colId xmlns:a16="http://schemas.microsoft.com/office/drawing/2014/main" xmlns="" val="3456989008"/>
                    </a:ext>
                  </a:extLst>
                </a:gridCol>
                <a:gridCol w="12104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65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66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내역사업명</a:t>
                      </a:r>
                      <a:endParaRPr lang="ko-KR" altLang="en-US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58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 대상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58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 대상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58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 한도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58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 고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58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5579">
                <a:tc>
                  <a:txBody>
                    <a:bodyPr/>
                    <a:lstStyle/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TIPS </a:t>
                      </a: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과제</a:t>
                      </a:r>
                      <a:endParaRPr lang="en-US" altLang="ko-KR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0070C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성장 단계</a:t>
                      </a: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400" b="1" spc="-100" baseline="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창업 </a:t>
                      </a: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이하이며</a:t>
                      </a:r>
                      <a:endParaRPr lang="en-US" altLang="ko-KR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매출액 </a:t>
                      </a: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 미만</a:t>
                      </a:r>
                      <a:endParaRPr lang="en-US" altLang="ko-KR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창업기업 중</a:t>
                      </a:r>
                      <a:endParaRPr lang="en-US" altLang="ko-KR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과제별 자격기준을</a:t>
                      </a:r>
                      <a:endParaRPr lang="en-US" altLang="ko-KR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충족하는 기업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TIPS </a:t>
                      </a:r>
                      <a:r>
                        <a:rPr lang="ko-KR" altLang="en-US" sz="1400" b="1" spc="-10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운영사</a:t>
                      </a: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400" b="1" spc="-10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선투자</a:t>
                      </a: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및 </a:t>
                      </a:r>
                      <a:r>
                        <a:rPr lang="ko-KR" altLang="en-US" sz="1400" b="1" spc="-10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추천기업</a:t>
                      </a:r>
                      <a:endParaRPr lang="ko-KR" altLang="en-US" sz="1400" b="1" spc="-100" baseline="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최대 </a:t>
                      </a: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</a:p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</a:t>
                      </a:r>
                      <a:endParaRPr lang="ko-KR" altLang="en-US" sz="1400" b="1" spc="-100" baseline="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자유공모</a:t>
                      </a:r>
                      <a:endParaRPr lang="ko-KR" altLang="en-US" sz="1400" b="1" spc="-100" baseline="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5957835"/>
                  </a:ext>
                </a:extLst>
              </a:tr>
              <a:tr h="715579">
                <a:tc>
                  <a:txBody>
                    <a:bodyPr/>
                    <a:lstStyle/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전략형</a:t>
                      </a:r>
                      <a:endParaRPr lang="en-US" altLang="ko-KR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0070C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en-US" altLang="ko-KR" sz="1400" b="1" kern="1200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kern="1200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도약 단계</a:t>
                      </a:r>
                      <a:r>
                        <a:rPr lang="en-US" altLang="ko-KR" sz="1400" b="1" kern="1200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1400" b="1" kern="1200" spc="-100" baseline="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kern="1200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스핀오프</a:t>
                      </a:r>
                      <a:r>
                        <a:rPr lang="en-US" altLang="ko-KR" sz="1400" b="1" kern="1200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400" b="1" kern="1200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기술이전</a:t>
                      </a:r>
                      <a:r>
                        <a:rPr lang="en-US" altLang="ko-KR" sz="1100" b="1" kern="1200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1" kern="1200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도입</a:t>
                      </a:r>
                      <a:r>
                        <a:rPr lang="en-US" altLang="ko-KR" sz="1100" b="1" kern="1200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r>
                        <a:rPr lang="en-US" altLang="ko-KR" sz="1400" b="1" kern="1200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400" b="1" kern="1200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혁신인증</a:t>
                      </a:r>
                      <a:r>
                        <a:rPr lang="en-US" altLang="ko-KR" sz="1100" b="1" kern="1200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1" kern="1200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벤처</a:t>
                      </a:r>
                      <a:r>
                        <a:rPr lang="en-US" altLang="ko-KR" sz="1100" b="1" kern="1200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</a:t>
                      </a:r>
                      <a:r>
                        <a:rPr lang="ko-KR" altLang="en-US" sz="1100" b="1" kern="1200" spc="-10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이노비즈</a:t>
                      </a:r>
                      <a:r>
                        <a:rPr lang="en-US" altLang="ko-KR" sz="1100" b="1" kern="1200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r>
                        <a:rPr lang="en-US" altLang="ko-KR" sz="1400" b="1" kern="1200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400" b="1" kern="1200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민간투자기관 추천 등</a:t>
                      </a:r>
                      <a:endParaRPr lang="ko-KR" altLang="en-US" sz="1400" b="1" kern="1200" spc="-100" baseline="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최대 </a:t>
                      </a: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</a:p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</a:t>
                      </a:r>
                      <a:endParaRPr lang="ko-KR" altLang="en-US" sz="1400" b="1" spc="-100" baseline="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kern="1200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품목지정</a:t>
                      </a:r>
                      <a:endParaRPr lang="en-US" altLang="ko-KR" sz="1400" b="1" kern="1200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en-US" altLang="ko-KR" sz="1100" b="1" kern="1200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(4IR, </a:t>
                      </a:r>
                      <a:r>
                        <a:rPr lang="ko-KR" altLang="en-US" sz="1100" b="1" kern="1200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소재부품장비</a:t>
                      </a:r>
                      <a:r>
                        <a:rPr lang="en-US" altLang="ko-KR" sz="1100" b="1" kern="1200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BIG3)</a:t>
                      </a:r>
                      <a:endParaRPr lang="ko-KR" altLang="en-US" sz="1100" b="1" kern="1200" spc="-100" baseline="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6677447"/>
                  </a:ext>
                </a:extLst>
              </a:tr>
              <a:tr h="715579">
                <a:tc>
                  <a:txBody>
                    <a:bodyPr/>
                    <a:lstStyle/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디딤돌</a:t>
                      </a:r>
                      <a:endParaRPr lang="en-US" altLang="ko-KR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0070C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창업 초기</a:t>
                      </a: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400" b="1" spc="-100" baseline="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en-US" altLang="ko-KR" sz="1400" b="1" kern="1200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R&amp;D </a:t>
                      </a:r>
                      <a:r>
                        <a:rPr lang="ko-KR" altLang="en-US" sz="1400" b="1" kern="1200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첫걸음</a:t>
                      </a:r>
                      <a:r>
                        <a:rPr lang="en-US" altLang="ko-KR" sz="1400" b="1" kern="1200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400" b="1" kern="1200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여성참여</a:t>
                      </a:r>
                      <a:r>
                        <a:rPr lang="en-US" altLang="ko-KR" sz="1400" b="1" kern="1200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400" b="1" kern="1200" spc="-10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소셜벤처</a:t>
                      </a:r>
                      <a:r>
                        <a:rPr lang="en-US" altLang="ko-KR" sz="1400" b="1" kern="1200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400" b="1" kern="1200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재도전 기업</a:t>
                      </a:r>
                      <a:endParaRPr lang="ko-KR" altLang="en-US" sz="1400" b="1" kern="1200" spc="-100" baseline="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최대 </a:t>
                      </a: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</a:p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1.5</a:t>
                      </a: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</a:t>
                      </a:r>
                      <a:endParaRPr lang="ko-KR" altLang="en-US" sz="1400" b="1" spc="-100" baseline="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자유공모</a:t>
                      </a:r>
                      <a:endParaRPr lang="ko-KR" altLang="en-US" sz="1400" b="1" spc="-100" baseline="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2915360"/>
                  </a:ext>
                </a:extLst>
              </a:tr>
            </a:tbl>
          </a:graphicData>
        </a:graphic>
      </p:graphicFrame>
      <p:sp>
        <p:nvSpPr>
          <p:cNvPr id="22" name="직사각형 284"/>
          <p:cNvSpPr/>
          <p:nvPr/>
        </p:nvSpPr>
        <p:spPr>
          <a:xfrm>
            <a:off x="558750" y="1764976"/>
            <a:ext cx="1735566" cy="318321"/>
          </a:xfrm>
          <a:prstGeom prst="round2SameRect">
            <a:avLst/>
          </a:prstGeom>
          <a:solidFill>
            <a:srgbClr val="3B5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-1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사업 목적</a:t>
            </a:r>
            <a:endParaRPr kumimoji="0" lang="ko-KR" altLang="en-US" sz="1600" b="1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67063" y="2067884"/>
            <a:ext cx="7965996" cy="650235"/>
          </a:xfrm>
          <a:prstGeom prst="rect">
            <a:avLst/>
          </a:prstGeom>
          <a:solidFill>
            <a:schemeClr val="bg1"/>
          </a:solidFill>
          <a:ln w="19050" cap="rnd" cmpd="sng" algn="ctr">
            <a:gradFill>
              <a:gsLst>
                <a:gs pos="0">
                  <a:srgbClr val="8FA8D0"/>
                </a:gs>
                <a:gs pos="100000">
                  <a:srgbClr val="3B5DB0"/>
                </a:gs>
              </a:gsLst>
              <a:lin ang="5400000" scaled="1"/>
            </a:gradFill>
            <a:prstDash val="solid"/>
          </a:ln>
          <a:effectLst>
            <a:outerShdw blurRad="50800" dist="76200" dir="2700000" algn="tl" rotWithShape="0">
              <a:prstClr val="black">
                <a:alpha val="9000"/>
              </a:prstClr>
            </a:outerShdw>
          </a:effectLst>
        </p:spPr>
        <p:txBody>
          <a:bodyPr wrap="square" lIns="0" tIns="72000" rIns="0" bIns="66462" rtlCol="0" anchor="ctr" anchorCtr="0">
            <a:scene3d>
              <a:camera prst="orthographicFront"/>
              <a:lightRig rig="threePt" dir="t"/>
            </a:scene3d>
            <a:sp3d>
              <a:bevelT w="0" h="38100"/>
              <a:contourClr>
                <a:srgbClr val="213165"/>
              </a:contourClr>
            </a:sp3d>
          </a:bodyPr>
          <a:lstStyle/>
          <a:p>
            <a:pPr marL="0" marR="0" lvl="0" indent="-422041" algn="ctr" defTabSz="844083" rtl="0" eaLnBrk="1" fontAlgn="auto" latinLnBrk="1" hangingPunct="1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500" b="1" i="0" u="none" strike="noStrike" kern="1200" cap="none" spc="-3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  창업기업에 대한 전략적 </a:t>
            </a:r>
            <a:r>
              <a:rPr kumimoji="0" lang="en-US" altLang="ko-KR" sz="1500" b="1" i="0" u="none" strike="noStrike" kern="1200" cap="none" spc="-3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R&amp;D </a:t>
            </a:r>
            <a:r>
              <a:rPr kumimoji="0" lang="ko-KR" altLang="en-US" sz="1500" b="1" i="0" u="none" strike="noStrike" kern="1200" cap="none" spc="-3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지원을 통해 기술기반 창업기업의 </a:t>
            </a:r>
            <a:r>
              <a:rPr kumimoji="0" lang="ko-KR" altLang="en-US" sz="1500" b="1" i="0" u="none" strike="noStrike" kern="1200" cap="none" spc="-30" normalizeH="0" baseline="0" noProof="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혁신성장</a:t>
            </a:r>
            <a:r>
              <a:rPr kumimoji="0" lang="ko-KR" altLang="en-US" sz="1500" b="1" i="0" u="none" strike="noStrike" kern="1200" cap="none" spc="-3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촉진</a:t>
            </a:r>
            <a:endParaRPr kumimoji="0" lang="ko-KR" altLang="en-US" sz="1500" b="1" i="0" u="none" strike="noStrike" kern="0" cap="none" spc="-65" normalizeH="0" baseline="0" noProof="0" dirty="0">
              <a:ln cap="sq">
                <a:solidFill>
                  <a:srgbClr val="4F81BD">
                    <a:alpha val="0"/>
                  </a:srgbClr>
                </a:solidFill>
                <a:miter lim="800000"/>
              </a:ln>
              <a:solidFill>
                <a:prstClr val="white"/>
              </a:solidFill>
              <a:effectLst>
                <a:outerShdw blurRad="50800" dir="5400000" algn="t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E270DE-0CE4-4095-AA34-348F64AA0987}" type="slidenum">
              <a:rPr lang="ko-KR" altLang="en-US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pPr/>
              <a:t>10</a:t>
            </a:fld>
            <a:endParaRPr lang="ko-KR" altLang="en-US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601518" y="6056934"/>
            <a:ext cx="7910897" cy="31218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6350">
            <a:noFill/>
          </a:ln>
          <a:effectLst>
            <a:outerShdw dist="25400" dir="2700000" algn="tl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36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80000" lvl="0" indent="-180000" fontAlgn="ctr">
              <a:lnSpc>
                <a:spcPct val="110000"/>
              </a:lnSpc>
              <a:spcAft>
                <a:spcPts val="300"/>
              </a:spcAft>
              <a:buClr>
                <a:srgbClr val="3EA3CB"/>
              </a:buClr>
              <a:buSzPct val="100000"/>
              <a:buBlip>
                <a:blip r:embed="rId2"/>
              </a:buBlip>
              <a:tabLst>
                <a:tab pos="355600" algn="l"/>
              </a:tabLst>
              <a:defRPr/>
            </a:pPr>
            <a:r>
              <a:rPr kumimoji="0" lang="ko-KR" altLang="en-US" sz="1200" b="1" i="0" u="none" strike="noStrike" kern="1200" cap="none" spc="-10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1200" b="1" i="0" u="none" strike="noStrike" kern="1200" cap="none" spc="-10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sz="1200" b="1" i="0" u="none" strike="noStrike" kern="1200" cap="none" spc="-10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지원조건</a:t>
            </a:r>
            <a:r>
              <a:rPr kumimoji="0" lang="en-US" altLang="ko-KR" sz="1200" b="1" i="0" u="none" strike="noStrike" kern="1200" cap="none" spc="-10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200" spc="-1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디딤돌 창업과제의  </a:t>
            </a:r>
            <a:r>
              <a:rPr lang="en-US" altLang="ko-KR" sz="1200" spc="-1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R&amp;D </a:t>
            </a:r>
            <a:r>
              <a:rPr lang="ko-KR" altLang="en-US" sz="1200" spc="-1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첫걸음 과제는</a:t>
            </a:r>
            <a:r>
              <a:rPr lang="en-US" altLang="ko-KR" sz="1200" spc="-1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spc="-1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중소기업 </a:t>
            </a:r>
            <a:r>
              <a:rPr lang="en-US" altLang="ko-KR" sz="1200" spc="-1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R&amp;D </a:t>
            </a:r>
            <a:r>
              <a:rPr lang="ko-KR" altLang="en-US" sz="1200" spc="-1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첫 수행 창업기업만 지원가능</a:t>
            </a:r>
            <a:endParaRPr lang="en-US" altLang="ko-KR" sz="1200" spc="-1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black">
                  <a:lumMod val="65000"/>
                  <a:lumOff val="3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85404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텍스트 개체 틀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>
                <a:gradFill>
                  <a:gsLst>
                    <a:gs pos="100000">
                      <a:schemeClr val="tx1"/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3. ’20</a:t>
            </a:r>
            <a:r>
              <a:rPr lang="ko-KR" altLang="en-US" dirty="0" smtClean="0">
                <a:gradFill>
                  <a:gsLst>
                    <a:gs pos="100000">
                      <a:schemeClr val="tx1"/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년 주요사업 안내</a:t>
            </a:r>
            <a:endParaRPr lang="ko-KR" altLang="en-US" dirty="0">
              <a:gradFill>
                <a:gsLst>
                  <a:gs pos="100000">
                    <a:schemeClr val="tx1"/>
                  </a:gs>
                  <a:gs pos="100000">
                    <a:schemeClr val="tx1"/>
                  </a:gs>
                </a:gsLst>
                <a:lin ang="16200000" scaled="1"/>
              </a:gra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grpSp>
        <p:nvGrpSpPr>
          <p:cNvPr id="38" name="그룹 37"/>
          <p:cNvGrpSpPr/>
          <p:nvPr/>
        </p:nvGrpSpPr>
        <p:grpSpPr>
          <a:xfrm>
            <a:off x="290544" y="1208360"/>
            <a:ext cx="3870608" cy="415498"/>
            <a:chOff x="360363" y="1097589"/>
            <a:chExt cx="3870608" cy="415498"/>
          </a:xfrm>
        </p:grpSpPr>
        <p:sp>
          <p:nvSpPr>
            <p:cNvPr id="39" name="직사각형 38"/>
            <p:cNvSpPr/>
            <p:nvPr/>
          </p:nvSpPr>
          <p:spPr>
            <a:xfrm>
              <a:off x="559132" y="1097589"/>
              <a:ext cx="3671839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100" b="1" i="0" u="none" strike="noStrike" kern="0" cap="none" spc="-110" normalizeH="0" baseline="0" noProof="0" dirty="0" smtClean="0">
                  <a:ln>
                    <a:noFill/>
                  </a:ln>
                  <a:gradFill>
                    <a:gsLst>
                      <a:gs pos="38750">
                        <a:srgbClr val="3067C0"/>
                      </a:gs>
                      <a:gs pos="31250">
                        <a:srgbClr val="3067C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(</a:t>
              </a:r>
              <a:r>
                <a:rPr kumimoji="1" lang="ko-KR" altLang="en-US" sz="2100" b="1" i="0" u="none" strike="noStrike" kern="0" cap="none" spc="-110" normalizeH="0" baseline="0" noProof="0" dirty="0" err="1" smtClean="0">
                  <a:ln>
                    <a:noFill/>
                  </a:ln>
                  <a:gradFill>
                    <a:gsLst>
                      <a:gs pos="38750">
                        <a:srgbClr val="3067C0"/>
                      </a:gs>
                      <a:gs pos="31250">
                        <a:srgbClr val="3067C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단독형</a:t>
              </a:r>
              <a:r>
                <a:rPr kumimoji="1" lang="en-US" altLang="ko-KR" sz="2100" b="1" i="0" u="none" strike="noStrike" kern="0" cap="none" spc="-110" normalizeH="0" baseline="0" noProof="0" dirty="0" smtClean="0">
                  <a:ln>
                    <a:noFill/>
                  </a:ln>
                  <a:gradFill>
                    <a:gsLst>
                      <a:gs pos="38750">
                        <a:srgbClr val="3067C0"/>
                      </a:gs>
                      <a:gs pos="31250">
                        <a:srgbClr val="3067C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) </a:t>
              </a:r>
              <a:r>
                <a:rPr kumimoji="1" lang="ko-KR" altLang="en-US" sz="2100" b="1" i="0" u="none" strike="noStrike" kern="0" cap="none" spc="-110" normalizeH="0" baseline="0" noProof="0" dirty="0" smtClean="0">
                  <a:ln>
                    <a:noFill/>
                  </a:ln>
                  <a:gradFill>
                    <a:gsLst>
                      <a:gs pos="38750">
                        <a:srgbClr val="3067C0"/>
                      </a:gs>
                      <a:gs pos="31250">
                        <a:srgbClr val="3067C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중소기업 기술혁신개발</a:t>
              </a:r>
            </a:p>
          </p:txBody>
        </p:sp>
        <p:grpSp>
          <p:nvGrpSpPr>
            <p:cNvPr id="40" name="그룹 39"/>
            <p:cNvGrpSpPr/>
            <p:nvPr/>
          </p:nvGrpSpPr>
          <p:grpSpPr>
            <a:xfrm>
              <a:off x="360363" y="1137117"/>
              <a:ext cx="215900" cy="211444"/>
              <a:chOff x="4001267" y="1218478"/>
              <a:chExt cx="254609" cy="249353"/>
            </a:xfrm>
          </p:grpSpPr>
          <p:sp>
            <p:nvSpPr>
              <p:cNvPr id="41" name="타원 40"/>
              <p:cNvSpPr/>
              <p:nvPr/>
            </p:nvSpPr>
            <p:spPr>
              <a:xfrm>
                <a:off x="4042000" y="1253952"/>
                <a:ext cx="213876" cy="213879"/>
              </a:xfrm>
              <a:prstGeom prst="ellipse">
                <a:avLst/>
              </a:prstGeom>
              <a:gradFill flip="none" rotWithShape="1">
                <a:gsLst>
                  <a:gs pos="26000">
                    <a:schemeClr val="accent4">
                      <a:lumMod val="40000"/>
                      <a:lumOff val="60000"/>
                    </a:schemeClr>
                  </a:gs>
                  <a:gs pos="66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xtLst/>
            </p:spPr>
            <p:txBody>
              <a:bodyPr anchor="ctr"/>
              <a:lstStyle/>
              <a:p>
                <a:pPr marL="0" marR="0" lvl="0" indent="0" algn="l" defTabSz="914315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  <p:sp>
            <p:nvSpPr>
              <p:cNvPr id="42" name="타원 41"/>
              <p:cNvSpPr/>
              <p:nvPr/>
            </p:nvSpPr>
            <p:spPr>
              <a:xfrm>
                <a:off x="4001267" y="1218478"/>
                <a:ext cx="142413" cy="14241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67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oPub돋움체 Medium"/>
                  <a:ea typeface="KoPub돋움체 Medium"/>
                  <a:cs typeface="+mn-cs"/>
                </a:endParaRPr>
              </a:p>
            </p:txBody>
          </p:sp>
        </p:grpSp>
      </p:grpSp>
      <p:sp>
        <p:nvSpPr>
          <p:cNvPr id="15" name="직사각형 284"/>
          <p:cNvSpPr/>
          <p:nvPr/>
        </p:nvSpPr>
        <p:spPr>
          <a:xfrm>
            <a:off x="558750" y="1764976"/>
            <a:ext cx="1735566" cy="318321"/>
          </a:xfrm>
          <a:prstGeom prst="round2SameRect">
            <a:avLst/>
          </a:prstGeom>
          <a:solidFill>
            <a:srgbClr val="3B5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-1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사업 목적</a:t>
            </a:r>
            <a:endParaRPr kumimoji="0" lang="ko-KR" altLang="en-US" sz="1600" b="1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67063" y="2067884"/>
            <a:ext cx="7965996" cy="650235"/>
          </a:xfrm>
          <a:prstGeom prst="rect">
            <a:avLst/>
          </a:prstGeom>
          <a:solidFill>
            <a:schemeClr val="bg1"/>
          </a:solidFill>
          <a:ln w="19050" cap="rnd" cmpd="sng" algn="ctr">
            <a:gradFill>
              <a:gsLst>
                <a:gs pos="0">
                  <a:srgbClr val="8FA8D0"/>
                </a:gs>
                <a:gs pos="100000">
                  <a:srgbClr val="3B5DB0"/>
                </a:gs>
              </a:gsLst>
              <a:lin ang="5400000" scaled="1"/>
            </a:gradFill>
            <a:prstDash val="solid"/>
          </a:ln>
          <a:effectLst>
            <a:outerShdw blurRad="50800" dist="76200" dir="2700000" algn="tl" rotWithShape="0">
              <a:prstClr val="black">
                <a:alpha val="9000"/>
              </a:prstClr>
            </a:outerShdw>
          </a:effectLst>
        </p:spPr>
        <p:txBody>
          <a:bodyPr wrap="square" lIns="0" tIns="72000" rIns="0" bIns="66462" rtlCol="0" anchor="ctr" anchorCtr="0">
            <a:scene3d>
              <a:camera prst="orthographicFront"/>
              <a:lightRig rig="threePt" dir="t"/>
            </a:scene3d>
            <a:sp3d>
              <a:bevelT w="0" h="38100"/>
              <a:contourClr>
                <a:srgbClr val="213165"/>
              </a:contourClr>
            </a:sp3d>
          </a:bodyPr>
          <a:lstStyle/>
          <a:p>
            <a:pPr marL="0" marR="0" lvl="0" indent="-422041" algn="ctr" defTabSz="844083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500" b="1" i="0" u="none" strike="noStrike" kern="1200" cap="none" spc="-3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창업 이후 중소기업이 </a:t>
            </a:r>
            <a:r>
              <a:rPr kumimoji="0" lang="en-US" altLang="ko-KR" sz="1500" b="1" i="0" u="none" strike="noStrike" kern="1200" cap="none" spc="-3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Scale-up</a:t>
            </a:r>
            <a:r>
              <a:rPr kumimoji="0" lang="ko-KR" altLang="en-US" sz="1500" b="1" i="0" u="none" strike="noStrike" kern="1200" cap="none" spc="-3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할 수 있도록 </a:t>
            </a:r>
            <a:endParaRPr kumimoji="0" lang="en-US" altLang="ko-KR" sz="1500" b="1" i="0" u="none" strike="noStrike" kern="1200" cap="none" spc="-30" normalizeH="0" baseline="0" noProof="0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-422041" algn="ctr" defTabSz="844083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500" b="1" i="0" u="none" strike="noStrike" kern="1200" cap="none" spc="-30" normalizeH="0" baseline="0" noProof="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시장검증</a:t>
            </a:r>
            <a:r>
              <a:rPr kumimoji="0" lang="ko-KR" altLang="en-US" sz="1500" b="1" i="0" u="none" strike="noStrike" kern="1200" cap="none" spc="-3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단계별 </a:t>
            </a:r>
            <a:r>
              <a:rPr kumimoji="0" lang="en-US" altLang="ko-KR" sz="1500" b="1" i="0" u="none" strike="noStrike" kern="1200" cap="none" spc="-3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R&amp;D </a:t>
            </a:r>
            <a:r>
              <a:rPr kumimoji="0" lang="ko-KR" altLang="en-US" sz="1500" b="1" i="0" u="none" strike="noStrike" kern="1200" cap="none" spc="-3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지원과 신속한 사업화를 통해 기업성장 도모</a:t>
            </a:r>
            <a:endParaRPr kumimoji="0" lang="ko-KR" altLang="en-US" sz="1500" b="1" i="0" u="none" strike="noStrike" kern="0" cap="none" spc="-65" normalizeH="0" baseline="0" noProof="0" dirty="0">
              <a:ln cap="sq">
                <a:solidFill>
                  <a:srgbClr val="4F81BD">
                    <a:alpha val="0"/>
                  </a:srgbClr>
                </a:solidFill>
                <a:miter lim="800000"/>
              </a:ln>
              <a:solidFill>
                <a:prstClr val="white"/>
              </a:solidFill>
              <a:effectLst>
                <a:outerShdw blurRad="50800" dir="5400000" algn="t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591993" y="2956163"/>
            <a:ext cx="1358723" cy="2965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71"/>
              </a:spcBef>
              <a:spcAft>
                <a:spcPts val="0"/>
              </a:spcAft>
              <a:buClrTx/>
              <a:buSzTx/>
              <a:buFontTx/>
              <a:buNone/>
              <a:tabLst>
                <a:tab pos="60873" algn="l"/>
                <a:tab pos="97396" algn="l"/>
              </a:tabLst>
              <a:defRPr/>
            </a:pPr>
            <a:r>
              <a:rPr kumimoji="0" lang="ko-KR" altLang="en-US" sz="1500" b="1" i="0" u="none" strike="noStrike" kern="1200" cap="none" spc="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총 예산</a:t>
            </a:r>
            <a:endParaRPr kumimoji="0" lang="ko-KR" altLang="en-US" sz="1500" b="1" i="0" u="none" strike="noStrike" kern="1200" cap="none" spc="0" normalizeH="0" baseline="0" noProof="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996873" y="2953873"/>
            <a:ext cx="104099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-3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2,441</a:t>
            </a:r>
            <a:r>
              <a:rPr kumimoji="0" lang="ko-KR" altLang="en-US" sz="1500" b="1" i="0" u="none" strike="noStrike" kern="1200" cap="none" spc="-3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억원</a:t>
            </a:r>
            <a:endParaRPr kumimoji="0" lang="ko-KR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3329652" y="2956163"/>
            <a:ext cx="1358723" cy="29654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71"/>
              </a:spcBef>
              <a:spcAft>
                <a:spcPts val="0"/>
              </a:spcAft>
              <a:buClrTx/>
              <a:buSzTx/>
              <a:buFontTx/>
              <a:buNone/>
              <a:tabLst>
                <a:tab pos="60873" algn="l"/>
                <a:tab pos="97396" algn="l"/>
              </a:tabLst>
              <a:defRPr/>
            </a:pPr>
            <a:r>
              <a:rPr kumimoji="0" lang="en-US" altLang="ko-KR" sz="1500" b="1" i="0" u="none" strike="noStrike" kern="1200" cap="none" spc="-15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20</a:t>
            </a:r>
            <a:r>
              <a:rPr kumimoji="0" lang="ko-KR" altLang="en-US" sz="1500" b="1" i="0" u="none" strike="noStrike" kern="1200" cap="none" spc="-15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년 신규 예산</a:t>
            </a:r>
            <a:endParaRPr kumimoji="0" lang="ko-KR" altLang="en-US" sz="1500" b="1" i="0" u="none" strike="noStrike" kern="1200" cap="none" spc="-150" normalizeH="0" baseline="0" noProof="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4734532" y="2953873"/>
            <a:ext cx="104099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-3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1,652</a:t>
            </a:r>
            <a:r>
              <a:rPr kumimoji="0" lang="ko-KR" altLang="en-US" sz="1500" b="1" i="0" u="none" strike="noStrike" kern="1200" cap="none" spc="-3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억원</a:t>
            </a:r>
            <a:endParaRPr kumimoji="0" lang="ko-KR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067311" y="2956163"/>
            <a:ext cx="1358723" cy="29654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71"/>
              </a:spcBef>
              <a:spcAft>
                <a:spcPts val="0"/>
              </a:spcAft>
              <a:buClrTx/>
              <a:buSzTx/>
              <a:buFontTx/>
              <a:buNone/>
              <a:tabLst>
                <a:tab pos="60873" algn="l"/>
                <a:tab pos="97396" algn="l"/>
              </a:tabLst>
              <a:defRPr/>
            </a:pPr>
            <a:r>
              <a:rPr kumimoji="0" lang="ko-KR" altLang="en-US" sz="1500" b="1" i="0" u="none" strike="noStrike" kern="1200" cap="none" spc="-15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정부출연금</a:t>
            </a:r>
            <a:endParaRPr kumimoji="0" lang="ko-KR" altLang="en-US" sz="1500" b="1" i="0" u="none" strike="noStrike" kern="1200" cap="none" spc="-150" normalizeH="0" baseline="0" noProof="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472191" y="2953873"/>
            <a:ext cx="10063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-3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65% </a:t>
            </a:r>
            <a:r>
              <a:rPr kumimoji="0" lang="ko-KR" altLang="en-US" sz="1500" b="1" i="0" u="none" strike="noStrike" kern="1200" cap="none" spc="-3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이내</a:t>
            </a:r>
            <a:endParaRPr kumimoji="0" lang="ko-KR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1140608"/>
              </p:ext>
            </p:extLst>
          </p:nvPr>
        </p:nvGraphicFramePr>
        <p:xfrm>
          <a:off x="591993" y="3488461"/>
          <a:ext cx="7920423" cy="251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8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52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5223">
                  <a:extLst>
                    <a:ext uri="{9D8B030D-6E8A-4147-A177-3AD203B41FA5}">
                      <a16:colId xmlns:a16="http://schemas.microsoft.com/office/drawing/2014/main" xmlns="" val="4052286438"/>
                    </a:ext>
                  </a:extLst>
                </a:gridCol>
                <a:gridCol w="11843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17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475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내역사업명</a:t>
                      </a:r>
                      <a:endParaRPr lang="ko-KR" altLang="en-US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58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 대상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58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 내용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58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 한도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58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 고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58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3414">
                <a:tc>
                  <a:txBody>
                    <a:bodyPr/>
                    <a:lstStyle/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수출지향형</a:t>
                      </a:r>
                      <a:endParaRPr lang="en-US" altLang="ko-KR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0070C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글로벌 경쟁</a:t>
                      </a: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400" b="1" spc="-100" baseline="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kern="1200" spc="-3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매출액 </a:t>
                      </a:r>
                      <a:r>
                        <a:rPr lang="en-US" altLang="ko-KR" sz="1400" b="1" kern="1200" spc="-3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100</a:t>
                      </a:r>
                      <a:r>
                        <a:rPr lang="ko-KR" altLang="en-US" sz="1400" b="1" kern="1200" spc="-3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억</a:t>
                      </a:r>
                      <a:r>
                        <a:rPr lang="en-US" altLang="ko-KR" sz="1400" b="1" kern="1200" spc="-3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~700</a:t>
                      </a:r>
                      <a:r>
                        <a:rPr lang="ko-KR" altLang="en-US" sz="1400" b="1" kern="1200" spc="-30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억원</a:t>
                      </a:r>
                      <a:r>
                        <a:rPr lang="ko-KR" altLang="en-US" sz="1400" b="1" kern="1200" spc="-3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미만 중소기업 중  </a:t>
                      </a:r>
                      <a:r>
                        <a:rPr lang="ko-KR" altLang="en-US" sz="1400" b="1" kern="1200" spc="-30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직전년도</a:t>
                      </a:r>
                      <a:r>
                        <a:rPr lang="ko-KR" altLang="en-US" sz="1400" b="1" kern="1200" spc="-3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직간접 수출 </a:t>
                      </a:r>
                      <a:r>
                        <a:rPr lang="en-US" altLang="ko-KR" sz="1400" b="1" kern="1200" spc="-3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500</a:t>
                      </a:r>
                      <a:r>
                        <a:rPr lang="ko-KR" altLang="en-US" sz="1400" b="1" kern="1200" spc="-3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만달러 이상 달성 기업</a:t>
                      </a:r>
                      <a:endParaRPr lang="ko-KR" altLang="en-US" sz="1400" b="1" kern="1200" spc="-300" baseline="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글로벌 선도 기업군</a:t>
                      </a:r>
                      <a:endParaRPr lang="en-US" altLang="ko-KR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집중육성 지원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최대 </a:t>
                      </a: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</a:p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</a:t>
                      </a:r>
                      <a:endParaRPr lang="ko-KR" altLang="en-US" sz="1400" b="1" spc="-100" baseline="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자유공모</a:t>
                      </a:r>
                      <a:endParaRPr lang="ko-KR" altLang="en-US" sz="1400" b="1" spc="-100" baseline="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2979252"/>
                  </a:ext>
                </a:extLst>
              </a:tr>
              <a:tr h="733414">
                <a:tc>
                  <a:txBody>
                    <a:bodyPr/>
                    <a:lstStyle/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시장확대형</a:t>
                      </a:r>
                      <a:endParaRPr lang="en-US" altLang="ko-KR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0070C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경쟁 단계</a:t>
                      </a: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400" b="1" spc="-100" baseline="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1438" algn="l"/>
                          <a:tab pos="114300" algn="l"/>
                        </a:tabLst>
                        <a:defRPr/>
                      </a:pPr>
                      <a:r>
                        <a:rPr lang="ko-KR" altLang="en-US" sz="1400" b="1" kern="1200" spc="-15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매출액 </a:t>
                      </a:r>
                      <a:r>
                        <a:rPr lang="en-US" altLang="ko-KR" sz="1400" b="1" kern="1200" spc="-15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</a:t>
                      </a:r>
                      <a:r>
                        <a:rPr lang="ko-KR" altLang="en-US" sz="1400" b="1" kern="1200" spc="-15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억</a:t>
                      </a:r>
                      <a:r>
                        <a:rPr lang="en-US" altLang="ko-KR" sz="1400" b="1" kern="1200" spc="-15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~700</a:t>
                      </a:r>
                      <a:r>
                        <a:rPr lang="ko-KR" altLang="en-US" sz="1400" b="1" kern="1200" spc="-15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억원 미만 중소기업 중 투자 유치 등 시장성이 검증된 중소기업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우수기업의 </a:t>
                      </a: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R&amp;D</a:t>
                      </a: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</a:t>
                      </a:r>
                      <a:endParaRPr lang="en-US" altLang="ko-KR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5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매출 </a:t>
                      </a:r>
                      <a:r>
                        <a:rPr lang="en-US" altLang="ko-KR" sz="1400" b="1" spc="-15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 </a:t>
                      </a:r>
                      <a:r>
                        <a:rPr lang="ko-KR" altLang="en-US" sz="1400" b="1" spc="-15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수출</a:t>
                      </a:r>
                      <a:r>
                        <a:rPr lang="en-US" altLang="ko-KR" sz="1400" b="1" spc="-15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· </a:t>
                      </a:r>
                      <a:r>
                        <a:rPr lang="ko-KR" altLang="en-US" sz="1400" b="1" spc="-15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고용 성과창출 지원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최대 </a:t>
                      </a: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</a:p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</a:t>
                      </a:r>
                      <a:endParaRPr lang="ko-KR" altLang="en-US" sz="1400" b="1" spc="-100" baseline="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자유공모</a:t>
                      </a:r>
                      <a:endParaRPr lang="en-US" altLang="ko-KR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spc="-10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품목지정</a:t>
                      </a: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6199552"/>
                  </a:ext>
                </a:extLst>
              </a:tr>
              <a:tr h="733414">
                <a:tc>
                  <a:txBody>
                    <a:bodyPr/>
                    <a:lstStyle/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시장대응형</a:t>
                      </a:r>
                      <a:endParaRPr lang="en-US" altLang="ko-KR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0070C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역량 초기</a:t>
                      </a: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400" b="1" spc="-100" baseline="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1438" algn="l"/>
                          <a:tab pos="114300" algn="l"/>
                        </a:tabLst>
                        <a:defRPr/>
                      </a:pPr>
                      <a:r>
                        <a:rPr lang="ko-KR" altLang="en-US" sz="1400" b="1" spc="-15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매출액 </a:t>
                      </a:r>
                      <a:r>
                        <a:rPr lang="en-US" altLang="ko-KR" sz="1400" b="1" spc="-15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  <a:r>
                        <a:rPr lang="ko-KR" altLang="en-US" sz="1400" b="1" spc="-15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</a:t>
                      </a:r>
                      <a:r>
                        <a:rPr lang="en-US" altLang="ko-KR" sz="1400" b="1" spc="-15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~700</a:t>
                      </a:r>
                      <a:r>
                        <a:rPr lang="ko-KR" altLang="en-US" sz="1400" b="1" spc="-15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  미만 중소기업</a:t>
                      </a:r>
                      <a:r>
                        <a:rPr lang="en-US" altLang="ko-KR" sz="1400" b="1" spc="-15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endParaRPr lang="ko-KR" altLang="en-US" sz="1400" b="1" spc="-15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중소기업 유망품목</a:t>
                      </a:r>
                      <a:endParaRPr lang="en-US" altLang="ko-KR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R&amp;D</a:t>
                      </a: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 및 사업화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최대 </a:t>
                      </a: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</a:p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</a:t>
                      </a:r>
                      <a:endParaRPr lang="ko-KR" altLang="en-US" sz="1400" b="1" spc="-100" baseline="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자유공모</a:t>
                      </a:r>
                      <a:endParaRPr lang="en-US" altLang="ko-KR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spc="-10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품목지정</a:t>
                      </a: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400" b="1" spc="-100" baseline="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7033575"/>
                  </a:ext>
                </a:extLst>
              </a:tr>
            </a:tbl>
          </a:graphicData>
        </a:graphic>
      </p:graphicFrame>
      <p:sp>
        <p:nvSpPr>
          <p:cNvPr id="21" name="모서리가 둥근 직사각형 20"/>
          <p:cNvSpPr/>
          <p:nvPr/>
        </p:nvSpPr>
        <p:spPr>
          <a:xfrm>
            <a:off x="601518" y="6056934"/>
            <a:ext cx="7910897" cy="31218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6350">
            <a:noFill/>
          </a:ln>
          <a:effectLst>
            <a:outerShdw dist="25400" dir="2700000" algn="tl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36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80000" lvl="0" indent="-180000" fontAlgn="ctr">
              <a:lnSpc>
                <a:spcPct val="110000"/>
              </a:lnSpc>
              <a:spcAft>
                <a:spcPts val="300"/>
              </a:spcAft>
              <a:buClr>
                <a:srgbClr val="3EA3CB"/>
              </a:buClr>
              <a:buSzPct val="100000"/>
              <a:buBlip>
                <a:blip r:embed="rId2"/>
              </a:buBlip>
              <a:tabLst>
                <a:tab pos="355600" algn="l"/>
              </a:tabLst>
              <a:defRPr/>
            </a:pPr>
            <a:r>
              <a:rPr lang="ko-KR" altLang="en-US" sz="1200" b="1" spc="-1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b="1" spc="-1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spc="-100" dirty="0" err="1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시장대응형</a:t>
            </a:r>
            <a:r>
              <a:rPr lang="en-US" altLang="ko-KR" sz="1200" b="1" spc="-1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200" spc="-1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지원대상 중</a:t>
            </a:r>
            <a:r>
              <a:rPr lang="en-US" altLang="ko-KR" sz="1200" spc="-1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spc="-1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재도약기업 과제는 별도 매출액 조건 적용</a:t>
            </a:r>
            <a:endParaRPr lang="en-US" altLang="ko-KR" sz="1200" spc="-1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black">
                  <a:lumMod val="65000"/>
                  <a:lumOff val="3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E270DE-0CE4-4095-AA34-348F64AA0987}" type="slidenum">
              <a:rPr lang="ko-KR" altLang="en-US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pPr/>
              <a:t>11</a:t>
            </a:fld>
            <a:endParaRPr lang="ko-KR" altLang="en-US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30860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그룹 37"/>
          <p:cNvGrpSpPr/>
          <p:nvPr/>
        </p:nvGrpSpPr>
        <p:grpSpPr>
          <a:xfrm>
            <a:off x="290544" y="1208360"/>
            <a:ext cx="5677513" cy="415498"/>
            <a:chOff x="360363" y="1097589"/>
            <a:chExt cx="5677513" cy="415498"/>
          </a:xfrm>
        </p:grpSpPr>
        <p:sp>
          <p:nvSpPr>
            <p:cNvPr id="39" name="직사각형 38"/>
            <p:cNvSpPr/>
            <p:nvPr/>
          </p:nvSpPr>
          <p:spPr>
            <a:xfrm>
              <a:off x="559132" y="1097589"/>
              <a:ext cx="5478744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100" b="1" i="0" u="none" strike="noStrike" kern="0" cap="none" spc="-110" normalizeH="0" baseline="0" noProof="0" dirty="0" smtClean="0">
                  <a:ln>
                    <a:noFill/>
                  </a:ln>
                  <a:solidFill>
                    <a:srgbClr val="08826B"/>
                  </a:solidFill>
                  <a:effectLst/>
                  <a:uLnTx/>
                  <a:uFillTx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(</a:t>
              </a:r>
              <a:r>
                <a:rPr kumimoji="1" lang="ko-KR" altLang="en-US" sz="2100" b="1" i="0" u="none" strike="noStrike" kern="0" cap="none" spc="-110" normalizeH="0" baseline="0" noProof="0" dirty="0" err="1" smtClean="0">
                  <a:ln>
                    <a:noFill/>
                  </a:ln>
                  <a:solidFill>
                    <a:srgbClr val="08826B"/>
                  </a:solidFill>
                  <a:effectLst/>
                  <a:uLnTx/>
                  <a:uFillTx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협력형</a:t>
              </a:r>
              <a:r>
                <a:rPr kumimoji="1" lang="en-US" altLang="ko-KR" sz="2100" b="1" i="0" u="none" strike="noStrike" kern="0" cap="none" spc="-110" normalizeH="0" baseline="0" noProof="0" dirty="0" smtClean="0">
                  <a:ln>
                    <a:noFill/>
                  </a:ln>
                  <a:solidFill>
                    <a:srgbClr val="08826B"/>
                  </a:solidFill>
                  <a:effectLst/>
                  <a:uLnTx/>
                  <a:uFillTx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kumimoji="1" lang="ko-KR" altLang="en-US" sz="2100" b="1" i="0" u="none" strike="noStrike" kern="0" cap="none" spc="-110" normalizeH="0" baseline="0" noProof="0" dirty="0" smtClean="0">
                  <a:ln>
                    <a:noFill/>
                  </a:ln>
                  <a:solidFill>
                    <a:srgbClr val="08826B"/>
                  </a:solidFill>
                  <a:effectLst/>
                  <a:uLnTx/>
                  <a:uFillTx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신규</a:t>
              </a:r>
              <a:r>
                <a:rPr kumimoji="1" lang="en-US" altLang="ko-KR" sz="2100" b="1" i="0" u="none" strike="noStrike" kern="0" cap="none" spc="-110" normalizeH="0" baseline="0" noProof="0" dirty="0" smtClean="0">
                  <a:ln>
                    <a:noFill/>
                  </a:ln>
                  <a:solidFill>
                    <a:srgbClr val="08826B"/>
                  </a:solidFill>
                  <a:effectLst/>
                  <a:uLnTx/>
                  <a:uFillTx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) </a:t>
              </a:r>
              <a:r>
                <a:rPr kumimoji="1" lang="ko-KR" altLang="en-US" sz="2100" b="1" i="0" u="none" strike="noStrike" kern="0" cap="none" spc="-110" normalizeH="0" baseline="0" noProof="0" dirty="0" smtClean="0">
                  <a:ln>
                    <a:noFill/>
                  </a:ln>
                  <a:solidFill>
                    <a:srgbClr val="08826B"/>
                  </a:solidFill>
                  <a:effectLst/>
                  <a:uLnTx/>
                  <a:uFillTx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지역중소기업 </a:t>
              </a:r>
              <a:r>
                <a:rPr kumimoji="1" lang="ko-KR" altLang="en-US" sz="2100" b="1" i="0" u="none" strike="noStrike" kern="0" cap="none" spc="-110" normalizeH="0" baseline="0" noProof="0" dirty="0" err="1" smtClean="0">
                  <a:ln>
                    <a:noFill/>
                  </a:ln>
                  <a:solidFill>
                    <a:srgbClr val="08826B"/>
                  </a:solidFill>
                  <a:effectLst/>
                  <a:uLnTx/>
                  <a:uFillTx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공동수요</a:t>
              </a:r>
              <a:r>
                <a:rPr kumimoji="1" lang="ko-KR" altLang="en-US" sz="2100" b="1" i="0" u="none" strike="noStrike" kern="0" cap="none" spc="-110" normalizeH="0" baseline="0" noProof="0" dirty="0" smtClean="0">
                  <a:ln>
                    <a:noFill/>
                  </a:ln>
                  <a:solidFill>
                    <a:srgbClr val="08826B"/>
                  </a:solidFill>
                  <a:effectLst/>
                  <a:uLnTx/>
                  <a:uFillTx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기술개발</a:t>
              </a:r>
            </a:p>
          </p:txBody>
        </p:sp>
        <p:grpSp>
          <p:nvGrpSpPr>
            <p:cNvPr id="40" name="그룹 39"/>
            <p:cNvGrpSpPr/>
            <p:nvPr/>
          </p:nvGrpSpPr>
          <p:grpSpPr>
            <a:xfrm>
              <a:off x="360363" y="1137117"/>
              <a:ext cx="215900" cy="211444"/>
              <a:chOff x="4001267" y="1218478"/>
              <a:chExt cx="254609" cy="249353"/>
            </a:xfrm>
          </p:grpSpPr>
          <p:sp>
            <p:nvSpPr>
              <p:cNvPr id="41" name="타원 40"/>
              <p:cNvSpPr/>
              <p:nvPr/>
            </p:nvSpPr>
            <p:spPr>
              <a:xfrm>
                <a:off x="4042000" y="1253952"/>
                <a:ext cx="213876" cy="213879"/>
              </a:xfrm>
              <a:prstGeom prst="ellipse">
                <a:avLst/>
              </a:prstGeom>
              <a:gradFill flip="none" rotWithShape="1">
                <a:gsLst>
                  <a:gs pos="26000">
                    <a:schemeClr val="accent4">
                      <a:lumMod val="40000"/>
                      <a:lumOff val="60000"/>
                    </a:schemeClr>
                  </a:gs>
                  <a:gs pos="66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xtLst/>
            </p:spPr>
            <p:txBody>
              <a:bodyPr anchor="ctr"/>
              <a:lstStyle/>
              <a:p>
                <a:pPr marL="0" marR="0" lvl="0" indent="0" algn="l" defTabSz="914315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  <p:sp>
            <p:nvSpPr>
              <p:cNvPr id="42" name="타원 41"/>
              <p:cNvSpPr/>
              <p:nvPr/>
            </p:nvSpPr>
            <p:spPr>
              <a:xfrm>
                <a:off x="4001267" y="1218478"/>
                <a:ext cx="142413" cy="14241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67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oPub돋움체 Medium"/>
                  <a:ea typeface="KoPub돋움체 Medium"/>
                  <a:cs typeface="+mn-cs"/>
                </a:endParaRPr>
              </a:p>
            </p:txBody>
          </p:sp>
        </p:grpSp>
      </p:grpSp>
      <p:sp>
        <p:nvSpPr>
          <p:cNvPr id="34" name="직사각형 33"/>
          <p:cNvSpPr/>
          <p:nvPr/>
        </p:nvSpPr>
        <p:spPr>
          <a:xfrm>
            <a:off x="591993" y="2956163"/>
            <a:ext cx="1358723" cy="2965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71"/>
              </a:spcBef>
              <a:spcAft>
                <a:spcPts val="0"/>
              </a:spcAft>
              <a:buClrTx/>
              <a:buSzTx/>
              <a:buFontTx/>
              <a:buNone/>
              <a:tabLst>
                <a:tab pos="60873" algn="l"/>
                <a:tab pos="97396" algn="l"/>
              </a:tabLst>
              <a:defRPr/>
            </a:pPr>
            <a:r>
              <a:rPr kumimoji="0" lang="ko-KR" altLang="en-US" sz="1500" b="1" i="0" u="none" strike="noStrike" kern="1200" cap="none" spc="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총 예산</a:t>
            </a:r>
            <a:endParaRPr kumimoji="0" lang="ko-KR" altLang="en-US" sz="1500" b="1" i="0" u="none" strike="noStrike" kern="1200" cap="none" spc="0" normalizeH="0" baseline="0" noProof="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996873" y="2953873"/>
            <a:ext cx="93262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62.6</a:t>
            </a:r>
            <a:r>
              <a:rPr lang="ko-KR" altLang="en-US" sz="1500" b="1" spc="-30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억원</a:t>
            </a:r>
            <a:endParaRPr lang="ko-KR" altLang="en-US" sz="1500" b="1" spc="-3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3329652" y="2956163"/>
            <a:ext cx="1358723" cy="29654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71"/>
              </a:spcBef>
              <a:spcAft>
                <a:spcPts val="0"/>
              </a:spcAft>
              <a:buClrTx/>
              <a:buSzTx/>
              <a:buFontTx/>
              <a:buNone/>
              <a:tabLst>
                <a:tab pos="60873" algn="l"/>
                <a:tab pos="97396" algn="l"/>
              </a:tabLst>
              <a:defRPr/>
            </a:pPr>
            <a:r>
              <a:rPr kumimoji="0" lang="en-US" altLang="ko-KR" sz="1500" b="1" i="0" u="none" strike="noStrike" kern="1200" cap="none" spc="-15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20</a:t>
            </a:r>
            <a:r>
              <a:rPr kumimoji="0" lang="ko-KR" altLang="en-US" sz="1500" b="1" i="0" u="none" strike="noStrike" kern="1200" cap="none" spc="-15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년 신규 예산</a:t>
            </a:r>
            <a:endParaRPr kumimoji="0" lang="ko-KR" altLang="en-US" sz="1500" b="1" i="0" u="none" strike="noStrike" kern="1200" cap="none" spc="-150" normalizeH="0" baseline="0" noProof="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4734532" y="2953873"/>
            <a:ext cx="93262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62.6</a:t>
            </a:r>
            <a:r>
              <a:rPr lang="ko-KR" altLang="en-US" sz="1500" b="1" spc="-30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억원</a:t>
            </a:r>
            <a:endParaRPr lang="ko-KR" altLang="en-US" sz="1500" b="1" spc="-3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067311" y="2956163"/>
            <a:ext cx="1358723" cy="29654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71"/>
              </a:spcBef>
              <a:spcAft>
                <a:spcPts val="0"/>
              </a:spcAft>
              <a:buClrTx/>
              <a:buSzTx/>
              <a:buFontTx/>
              <a:buNone/>
              <a:tabLst>
                <a:tab pos="60873" algn="l"/>
                <a:tab pos="97396" algn="l"/>
              </a:tabLst>
              <a:defRPr/>
            </a:pPr>
            <a:r>
              <a:rPr kumimoji="0" lang="ko-KR" altLang="en-US" sz="1500" b="1" i="0" u="none" strike="noStrike" kern="1200" cap="none" spc="-15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정부출연금</a:t>
            </a:r>
            <a:endParaRPr kumimoji="0" lang="ko-KR" altLang="en-US" sz="1500" b="1" i="0" u="none" strike="noStrike" kern="1200" cap="none" spc="-150" normalizeH="0" baseline="0" noProof="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472191" y="2953873"/>
            <a:ext cx="10063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500" b="1" spc="-3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75</a:t>
            </a:r>
            <a:r>
              <a:rPr lang="en-US" altLang="ko-KR" sz="1500" b="1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% </a:t>
            </a:r>
            <a:r>
              <a:rPr lang="ko-KR" altLang="en-US" sz="1500" b="1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이내</a:t>
            </a:r>
            <a:endParaRPr lang="ko-KR" altLang="en-US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84"/>
          <p:cNvSpPr/>
          <p:nvPr/>
        </p:nvSpPr>
        <p:spPr>
          <a:xfrm>
            <a:off x="558750" y="1764976"/>
            <a:ext cx="1735566" cy="318321"/>
          </a:xfrm>
          <a:prstGeom prst="round2SameRect">
            <a:avLst/>
          </a:prstGeom>
          <a:solidFill>
            <a:srgbClr val="0A9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-1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사업 목적</a:t>
            </a:r>
            <a:endParaRPr kumimoji="0" lang="ko-KR" altLang="en-US" sz="1600" b="1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67063" y="2067884"/>
            <a:ext cx="7965996" cy="650235"/>
          </a:xfrm>
          <a:prstGeom prst="rect">
            <a:avLst/>
          </a:prstGeom>
          <a:solidFill>
            <a:schemeClr val="bg1"/>
          </a:solidFill>
          <a:ln w="19050" cap="rnd" cmpd="sng" algn="ctr"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rgbClr val="0A987D"/>
                </a:gs>
              </a:gsLst>
              <a:lin ang="5400000" scaled="1"/>
            </a:gradFill>
            <a:prstDash val="solid"/>
          </a:ln>
          <a:effectLst>
            <a:outerShdw blurRad="50800" dist="76200" dir="2700000" algn="tl" rotWithShape="0">
              <a:prstClr val="black">
                <a:alpha val="9000"/>
              </a:prstClr>
            </a:outerShdw>
          </a:effectLst>
        </p:spPr>
        <p:txBody>
          <a:bodyPr wrap="square" lIns="0" tIns="72000" rIns="0" bIns="66462" rtlCol="0" anchor="ctr" anchorCtr="0">
            <a:scene3d>
              <a:camera prst="orthographicFront"/>
              <a:lightRig rig="threePt" dir="t"/>
            </a:scene3d>
            <a:sp3d>
              <a:bevelT w="0" h="38100"/>
              <a:contourClr>
                <a:srgbClr val="213165"/>
              </a:contourClr>
            </a:sp3d>
          </a:bodyPr>
          <a:lstStyle/>
          <a:p>
            <a:pPr marL="0" marR="0" lvl="0" indent="0" algn="ctr" defTabSz="9817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5097"/>
              </a:buClr>
              <a:buSzPct val="80000"/>
              <a:buFontTx/>
              <a:buNone/>
              <a:tabLst>
                <a:tab pos="355600" algn="l"/>
              </a:tabLst>
              <a:defRPr/>
            </a:pPr>
            <a:r>
              <a:rPr kumimoji="0" lang="ko-KR" altLang="en-US" sz="1500" b="1" i="0" u="none" strike="noStrike" kern="1200" cap="none" spc="-1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대학</a:t>
            </a:r>
            <a:r>
              <a:rPr kumimoji="0" lang="en-US" altLang="ko-KR" sz="1500" b="1" i="0" u="none" strike="noStrike" kern="1200" cap="none" spc="-1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kumimoji="0" lang="ko-KR" altLang="en-US" sz="1500" b="1" i="0" u="none" strike="noStrike" kern="1200" cap="none" spc="-1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연구기관</a:t>
            </a:r>
            <a:r>
              <a:rPr kumimoji="0" lang="en-US" altLang="ko-KR" sz="1500" b="1" i="0" u="none" strike="noStrike" kern="1200" cap="none" spc="-1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kumimoji="0" lang="ko-KR" altLang="en-US" sz="1500" b="1" i="0" u="none" strike="noStrike" kern="1200" cap="none" spc="-15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지역조합</a:t>
            </a:r>
            <a:r>
              <a:rPr kumimoji="0" lang="en-US" altLang="ko-KR" sz="1500" b="1" i="0" u="none" strike="noStrike" kern="1200" cap="none" spc="-15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sz="1500" b="1" i="0" u="none" strike="noStrike" kern="1200" cap="none" spc="-15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단체</a:t>
            </a:r>
            <a:r>
              <a:rPr lang="en-US" altLang="ko-KR" sz="1500" b="1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kumimoji="0" lang="ko-KR" altLang="en-US" sz="1500" b="1" i="0" u="none" strike="noStrike" kern="1200" cap="none" spc="-15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등이 지역 중소기업과 기술교류를 통해</a:t>
            </a:r>
            <a:endParaRPr kumimoji="0" lang="en-US" altLang="ko-KR" sz="1500" b="1" i="0" u="none" strike="noStrike" kern="1200" cap="none" spc="-150" normalizeH="0" baseline="0" noProof="0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ctr" defTabSz="9817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5097"/>
              </a:buClr>
              <a:buSzPct val="80000"/>
              <a:buFontTx/>
              <a:buNone/>
              <a:tabLst>
                <a:tab pos="355600" algn="l"/>
              </a:tabLst>
              <a:defRPr/>
            </a:pPr>
            <a:r>
              <a:rPr lang="ko-KR" altLang="en-US" sz="1500" b="1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공동으로 적용할 수 있는 공동수요기술 도출 </a:t>
            </a:r>
            <a:r>
              <a:rPr lang="en-US" altLang="ko-KR" sz="1500" b="1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 </a:t>
            </a:r>
            <a:r>
              <a:rPr lang="ko-KR" altLang="en-US" sz="1500" b="1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개발 및 조합</a:t>
            </a:r>
            <a:r>
              <a:rPr lang="en-US" altLang="ko-KR" sz="1500" b="1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 b="1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단체</a:t>
            </a:r>
            <a:r>
              <a:rPr lang="en-US" altLang="ko-KR" sz="1500" b="1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500" b="1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활용한 보급 </a:t>
            </a:r>
            <a:r>
              <a:rPr lang="en-US" altLang="ko-KR" sz="1500" b="1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 </a:t>
            </a:r>
            <a:r>
              <a:rPr lang="ko-KR" altLang="en-US" sz="1500" b="1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확산 지원</a:t>
            </a:r>
            <a:endParaRPr kumimoji="0" lang="en-US" altLang="ko-KR" sz="1500" b="1" i="0" u="none" strike="noStrike" kern="1200" cap="none" spc="-15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6648650"/>
              </p:ext>
            </p:extLst>
          </p:nvPr>
        </p:nvGraphicFramePr>
        <p:xfrm>
          <a:off x="591993" y="3488463"/>
          <a:ext cx="7920424" cy="2025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8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810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1052">
                  <a:extLst>
                    <a:ext uri="{9D8B030D-6E8A-4147-A177-3AD203B41FA5}">
                      <a16:colId xmlns:a16="http://schemas.microsoft.com/office/drawing/2014/main" xmlns="" val="1296464020"/>
                    </a:ext>
                  </a:extLst>
                </a:gridCol>
                <a:gridCol w="15065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69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5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내역사업명</a:t>
                      </a:r>
                      <a:endParaRPr lang="ko-KR" altLang="en-US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7A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 대상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7A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 내용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7A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 한도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7A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 고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7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000">
                <a:tc rowSpan="3">
                  <a:txBody>
                    <a:bodyPr/>
                    <a:lstStyle/>
                    <a:p>
                      <a:pPr algn="ctr" latinLnBrk="0">
                        <a:lnSpc>
                          <a:spcPct val="120000"/>
                        </a:lnSpc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지역중소기업</a:t>
                      </a:r>
                      <a:endParaRPr lang="en-US" altLang="ko-KR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0">
                        <a:lnSpc>
                          <a:spcPct val="120000"/>
                        </a:lnSpc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공동수요</a:t>
                      </a:r>
                      <a:endParaRPr lang="en-US" altLang="ko-KR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0">
                        <a:lnSpc>
                          <a:spcPct val="120000"/>
                        </a:lnSpc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기술개발</a:t>
                      </a:r>
                      <a:endParaRPr lang="ko-KR" altLang="en-US" sz="1400" b="1" spc="-100" baseline="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81700" fontAlgn="ctr" latinLnBrk="0">
                        <a:lnSpc>
                          <a:spcPct val="120000"/>
                        </a:lnSpc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ko-KR" altLang="en-US" sz="1400" b="1" spc="-3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컨소시엄</a:t>
                      </a:r>
                      <a:endParaRPr lang="en-US" altLang="ko-KR" sz="1400" b="1" spc="-3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81700" fontAlgn="ctr" latinLnBrk="0">
                        <a:lnSpc>
                          <a:spcPct val="100000"/>
                        </a:lnSpc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en-US" altLang="ko-KR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단계</a:t>
                      </a:r>
                      <a:r>
                        <a:rPr lang="en-US" altLang="ko-KR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400" b="1" spc="-150" dirty="0" err="1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rgbClr val="08826B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과제기획</a:t>
                      </a:r>
                      <a:endParaRPr lang="en-US" altLang="ko-KR" sz="1400" b="1" spc="-15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8826B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81700" fontAlgn="ctr" latinLnBrk="0">
                        <a:lnSpc>
                          <a:spcPct val="100000"/>
                        </a:lnSpc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ko-KR" altLang="en-US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최대 </a:t>
                      </a:r>
                      <a:r>
                        <a:rPr lang="en-US" altLang="ko-KR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r>
                        <a:rPr lang="ko-KR" altLang="en-US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개월</a:t>
                      </a:r>
                      <a:r>
                        <a:rPr lang="en-US" altLang="ko-KR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</a:p>
                    <a:p>
                      <a:pPr algn="ctr" defTabSz="981700" fontAlgn="ctr" latinLnBrk="0">
                        <a:lnSpc>
                          <a:spcPct val="100000"/>
                        </a:lnSpc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en-US" altLang="ko-KR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0.3</a:t>
                      </a:r>
                      <a:r>
                        <a:rPr lang="ko-KR" altLang="en-US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1438" algn="l"/>
                          <a:tab pos="114300" algn="l"/>
                        </a:tabLst>
                        <a:defRPr/>
                      </a:pPr>
                      <a:r>
                        <a:rPr lang="ko-KR" altLang="en-US" sz="1400" b="1" spc="-10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자유공모</a:t>
                      </a:r>
                      <a:endParaRPr lang="ko-KR" altLang="en-US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6677447"/>
                  </a:ext>
                </a:extLst>
              </a:tr>
              <a:tr h="576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981700" fontAlgn="ctr" latinLnBrk="0">
                        <a:lnSpc>
                          <a:spcPct val="120000"/>
                        </a:lnSpc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ko-KR" altLang="en-US" sz="1400" b="1" spc="-3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대학 </a:t>
                      </a:r>
                      <a:r>
                        <a:rPr lang="en-US" altLang="ko-KR" sz="1400" b="1" spc="-3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 </a:t>
                      </a:r>
                      <a:r>
                        <a:rPr lang="ko-KR" altLang="en-US" sz="1400" b="1" spc="-3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연구기관</a:t>
                      </a:r>
                      <a:endParaRPr lang="en-US" altLang="ko-KR" sz="1400" b="1" spc="-3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817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5097"/>
                        </a:buClr>
                        <a:buSzPct val="80000"/>
                        <a:buFontTx/>
                        <a:buNone/>
                        <a:tabLst>
                          <a:tab pos="355600" algn="l"/>
                        </a:tabLst>
                        <a:defRPr/>
                      </a:pPr>
                      <a:r>
                        <a:rPr lang="en-US" altLang="ko-KR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단계</a:t>
                      </a:r>
                      <a:r>
                        <a:rPr lang="en-US" altLang="ko-KR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rgbClr val="08826B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공동수요기술 </a:t>
                      </a:r>
                      <a:r>
                        <a:rPr lang="en-US" altLang="ko-KR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rgbClr val="08826B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R&amp;D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81700" fontAlgn="ctr" latinLnBrk="0">
                        <a:lnSpc>
                          <a:spcPct val="100000"/>
                        </a:lnSpc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ko-KR" altLang="en-US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최대 </a:t>
                      </a:r>
                      <a:r>
                        <a:rPr lang="en-US" altLang="ko-KR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</a:p>
                    <a:p>
                      <a:pPr algn="ctr" defTabSz="981700" fontAlgn="ctr" latinLnBrk="0">
                        <a:lnSpc>
                          <a:spcPct val="100000"/>
                        </a:lnSpc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en-US" altLang="ko-KR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lang="ko-KR" altLang="en-US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1438" algn="l"/>
                          <a:tab pos="114300" algn="l"/>
                        </a:tabLst>
                        <a:defRPr/>
                      </a:pPr>
                      <a:endParaRPr lang="ko-KR" altLang="en-US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667791"/>
                  </a:ext>
                </a:extLst>
              </a:tr>
              <a:tr h="576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981700" fontAlgn="ctr" latinLnBrk="0">
                        <a:lnSpc>
                          <a:spcPct val="120000"/>
                        </a:lnSpc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ko-KR" altLang="en-US" sz="1400" b="1" spc="-3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중소기업</a:t>
                      </a:r>
                      <a:endParaRPr lang="en-US" altLang="ko-KR" sz="1400" b="1" spc="-3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817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5097"/>
                        </a:buClr>
                        <a:buSzPct val="80000"/>
                        <a:buFontTx/>
                        <a:buNone/>
                        <a:tabLst>
                          <a:tab pos="355600" algn="l"/>
                        </a:tabLst>
                        <a:defRPr/>
                      </a:pPr>
                      <a:r>
                        <a:rPr lang="en-US" altLang="ko-KR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단계</a:t>
                      </a:r>
                      <a:r>
                        <a:rPr lang="en-US" altLang="ko-KR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rgbClr val="08826B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사업화 </a:t>
                      </a:r>
                      <a:r>
                        <a:rPr lang="en-US" altLang="ko-KR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rgbClr val="08826B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R&amp;D </a:t>
                      </a:r>
                      <a:r>
                        <a:rPr lang="ko-KR" altLang="en-US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rgbClr val="08826B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및 보급 </a:t>
                      </a:r>
                      <a:r>
                        <a:rPr lang="en-US" altLang="ko-KR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rgbClr val="08826B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 </a:t>
                      </a:r>
                      <a:r>
                        <a:rPr lang="ko-KR" altLang="en-US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rgbClr val="08826B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확산</a:t>
                      </a:r>
                      <a:endParaRPr lang="en-US" altLang="ko-KR" sz="1400" b="1" spc="-3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8826B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81700" fontAlgn="ctr" latinLnBrk="0">
                        <a:lnSpc>
                          <a:spcPct val="100000"/>
                        </a:lnSpc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ko-KR" altLang="en-US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최대 </a:t>
                      </a:r>
                      <a:r>
                        <a:rPr lang="en-US" altLang="ko-KR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</a:p>
                    <a:p>
                      <a:pPr algn="ctr" defTabSz="981700" fontAlgn="ctr" latinLnBrk="0">
                        <a:lnSpc>
                          <a:spcPct val="100000"/>
                        </a:lnSpc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en-US" altLang="ko-KR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1438" algn="l"/>
                          <a:tab pos="114300" algn="l"/>
                        </a:tabLst>
                        <a:defRPr/>
                      </a:pPr>
                      <a:endParaRPr lang="ko-KR" altLang="en-US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0378637"/>
                  </a:ext>
                </a:extLst>
              </a:tr>
            </a:tbl>
          </a:graphicData>
        </a:graphic>
      </p:graphicFrame>
      <p:sp>
        <p:nvSpPr>
          <p:cNvPr id="23" name="모서리가 둥근 직사각형 22"/>
          <p:cNvSpPr/>
          <p:nvPr/>
        </p:nvSpPr>
        <p:spPr>
          <a:xfrm>
            <a:off x="601518" y="5589531"/>
            <a:ext cx="7910897" cy="79539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6350">
            <a:noFill/>
          </a:ln>
          <a:effectLst>
            <a:outerShdw dist="25400" dir="2700000" algn="tl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36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80000" marR="0" lvl="0" indent="-180000" algn="l" defTabSz="914400" rtl="0" eaLnBrk="1" fontAlgn="ctr" latin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3EA3CB"/>
              </a:buClr>
              <a:buSzPct val="100000"/>
              <a:buFontTx/>
              <a:buBlip>
                <a:blip r:embed="rId2"/>
              </a:buBlip>
              <a:tabLst>
                <a:tab pos="355600" algn="l"/>
              </a:tabLst>
              <a:defRPr/>
            </a:pPr>
            <a:r>
              <a:rPr kumimoji="0" lang="en-US" altLang="ko-KR" sz="1200" b="1" i="0" u="none" strike="noStrike" kern="1200" cap="none" spc="-100" normalizeH="0" baseline="0" noProof="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(1</a:t>
            </a:r>
            <a:r>
              <a:rPr kumimoji="0" lang="ko-KR" altLang="en-US" sz="1200" b="1" i="0" u="none" strike="noStrike" kern="1200" cap="none" spc="-100" normalizeH="0" baseline="0" noProof="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단계</a:t>
            </a:r>
            <a:r>
              <a:rPr kumimoji="0" lang="en-US" altLang="ko-KR" sz="1200" b="1" i="0" u="none" strike="noStrike" kern="1200" cap="none" spc="-100" normalizeH="0" baseline="0" noProof="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1200" b="1" i="0" u="none" strike="noStrike" kern="1200" cap="none" spc="-100" normalizeH="0" baseline="0" noProof="0" dirty="0" err="1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과제기획</a:t>
            </a:r>
            <a:r>
              <a:rPr kumimoji="0" lang="en-US" altLang="ko-KR" sz="1200" b="1" i="0" u="none" strike="noStrike" kern="1200" cap="none" spc="-100" normalizeH="0" baseline="0" noProof="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지역 중소기업이 공동으로 활용할 수 있는 공동 </a:t>
            </a:r>
            <a:r>
              <a:rPr kumimoji="0" lang="ko-KR" altLang="en-US" sz="1200" b="0" i="0" u="none" strike="noStrike" kern="1200" cap="none" spc="-100" normalizeH="0" baseline="0" noProof="0" dirty="0" err="1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수요기술의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발굴 및 </a:t>
            </a:r>
            <a:r>
              <a:rPr kumimoji="0" lang="ko-KR" altLang="en-US" sz="1200" b="0" i="0" u="none" strike="noStrike" kern="1200" cap="none" spc="-100" normalizeH="0" baseline="0" noProof="0" dirty="0" err="1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과제기획</a:t>
            </a:r>
            <a:endParaRPr kumimoji="0" lang="en-US" altLang="ko-KR" sz="1200" b="1" i="0" u="none" strike="noStrike" kern="1200" cap="none" spc="-100" normalizeH="0" baseline="0" noProof="0" dirty="0" smtClean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0000" marR="0" lvl="0" indent="-180000" algn="l" defTabSz="914400" rtl="0" eaLnBrk="1" fontAlgn="ctr" latin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3EA3CB"/>
              </a:buClr>
              <a:buSzPct val="100000"/>
              <a:buFontTx/>
              <a:buBlip>
                <a:blip r:embed="rId2"/>
              </a:buBlip>
              <a:tabLst>
                <a:tab pos="355600" algn="l"/>
              </a:tabLst>
              <a:defRPr/>
            </a:pPr>
            <a:r>
              <a:rPr kumimoji="0" lang="en-US" altLang="ko-KR" sz="1200" b="1" i="0" u="none" strike="noStrike" kern="1200" cap="none" spc="-10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en-US" altLang="ko-KR" sz="1200" b="1" i="0" u="none" strike="noStrike" kern="1200" cap="none" spc="-100" normalizeH="0" baseline="0" noProof="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kumimoji="0" lang="ko-KR" altLang="en-US" sz="1200" b="1" i="0" u="none" strike="noStrike" kern="1200" cap="none" spc="-100" normalizeH="0" baseline="0" noProof="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단계</a:t>
            </a:r>
            <a:r>
              <a:rPr kumimoji="0" lang="en-US" altLang="ko-KR" sz="1200" b="1" i="0" u="none" strike="noStrike" kern="1200" cap="none" spc="-100" normalizeH="0" baseline="0" noProof="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1200" b="1" i="0" u="none" strike="noStrike" kern="1200" cap="none" spc="-100" normalizeH="0" baseline="0" noProof="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공동수요기술 </a:t>
            </a:r>
            <a:r>
              <a:rPr kumimoji="0" lang="en-US" altLang="ko-KR" sz="1200" b="1" i="0" u="none" strike="noStrike" kern="1200" cap="none" spc="-100" normalizeH="0" baseline="0" noProof="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R&amp;D) </a:t>
            </a:r>
            <a:r>
              <a:rPr kumimoji="0" lang="ko-KR" altLang="en-US" sz="1200" i="0" u="none" strike="noStrike" kern="1200" cap="none" spc="-10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공동수요기술의 </a:t>
            </a:r>
            <a:r>
              <a:rPr kumimoji="0" lang="ko-KR" altLang="en-US" sz="1200" i="0" u="none" strike="noStrike" kern="1200" cap="none" spc="-100" normalizeH="0" baseline="0" noProof="0" dirty="0" err="1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기술성</a:t>
            </a:r>
            <a:r>
              <a:rPr kumimoji="0" lang="en-US" altLang="ko-KR" sz="1200" i="0" u="none" strike="noStrike" kern="1200" cap="none" spc="-10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1200" i="0" u="none" strike="noStrike" kern="1200" cap="none" spc="-10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사업성</a:t>
            </a:r>
            <a:r>
              <a:rPr kumimoji="0" lang="en-US" altLang="ko-KR" sz="1200" i="0" u="none" strike="noStrike" kern="1200" cap="none" spc="-10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1200" i="0" u="none" strike="noStrike" kern="1200" cap="none" spc="-10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보급 </a:t>
            </a:r>
            <a:r>
              <a:rPr kumimoji="0" lang="en-US" altLang="ko-KR" sz="1200" i="0" u="none" strike="noStrike" kern="1200" cap="none" spc="-10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· </a:t>
            </a:r>
            <a:r>
              <a:rPr kumimoji="0" lang="ko-KR" altLang="en-US" sz="1200" i="0" u="none" strike="noStrike" kern="1200" cap="none" spc="-100" normalizeH="0" baseline="0" noProof="0" dirty="0" err="1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확산성</a:t>
            </a:r>
            <a:r>
              <a:rPr kumimoji="0" lang="ko-KR" altLang="en-US" sz="1200" i="0" u="none" strike="noStrike" kern="1200" cap="none" spc="-10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등을 평가하여 선정된 공동수요기술 개발</a:t>
            </a:r>
            <a:endParaRPr kumimoji="0" lang="en-US" altLang="ko-KR" sz="1200" i="0" u="none" strike="noStrike" kern="1200" cap="none" spc="-100" normalizeH="0" baseline="0" noProof="0" dirty="0" smtClean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0000" marR="0" lvl="0" indent="-180000" algn="l" defTabSz="914400" rtl="0" eaLnBrk="1" fontAlgn="ctr" latin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3EA3CB"/>
              </a:buClr>
              <a:buSzPct val="100000"/>
              <a:buFontTx/>
              <a:buBlip>
                <a:blip r:embed="rId2"/>
              </a:buBlip>
              <a:tabLst>
                <a:tab pos="355600" algn="l"/>
              </a:tabLst>
              <a:defRPr/>
            </a:pPr>
            <a:r>
              <a:rPr kumimoji="0" lang="en-US" altLang="ko-KR" sz="1200" b="1" i="0" u="none" strike="noStrike" kern="1200" cap="none" spc="-12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en-US" altLang="ko-KR" sz="1200" b="1" i="0" u="none" strike="noStrike" kern="1200" cap="none" spc="-120" normalizeH="0" baseline="0" noProof="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kumimoji="0" lang="ko-KR" altLang="en-US" sz="1200" b="1" i="0" u="none" strike="noStrike" kern="1200" cap="none" spc="-120" normalizeH="0" baseline="0" noProof="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단계</a:t>
            </a:r>
            <a:r>
              <a:rPr kumimoji="0" lang="en-US" altLang="ko-KR" sz="1200" b="1" i="0" u="none" strike="noStrike" kern="1200" cap="none" spc="-120" normalizeH="0" baseline="0" noProof="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1200" b="1" i="0" u="none" strike="noStrike" kern="1200" cap="none" spc="-120" normalizeH="0" baseline="0" noProof="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사업화 </a:t>
            </a:r>
            <a:r>
              <a:rPr kumimoji="0" lang="en-US" altLang="ko-KR" sz="1200" b="1" i="0" u="none" strike="noStrike" kern="1200" cap="none" spc="-120" normalizeH="0" baseline="0" noProof="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R&amp;D </a:t>
            </a:r>
            <a:r>
              <a:rPr kumimoji="0" lang="ko-KR" altLang="en-US" sz="1200" b="1" i="0" u="none" strike="noStrike" kern="1200" cap="none" spc="-120" normalizeH="0" baseline="0" noProof="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및 보급</a:t>
            </a:r>
            <a:r>
              <a:rPr kumimoji="0" lang="en-US" altLang="ko-KR" sz="1200" b="1" i="0" u="none" strike="noStrike" kern="1200" cap="none" spc="-120" normalizeH="0" baseline="0" noProof="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kumimoji="0" lang="ko-KR" altLang="en-US" sz="1200" b="1" i="0" u="none" strike="noStrike" kern="1200" cap="none" spc="-120" normalizeH="0" baseline="0" noProof="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확산</a:t>
            </a:r>
            <a:r>
              <a:rPr kumimoji="0" lang="en-US" altLang="ko-KR" sz="1200" b="1" i="0" u="none" strike="noStrike" kern="1200" cap="none" spc="-120" normalizeH="0" baseline="0" noProof="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0" lang="en-US" altLang="ko-KR" sz="1200" b="0" i="0" u="none" strike="noStrike" kern="1200" cap="none" spc="-120" normalizeH="0" baseline="0" noProof="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spc="-12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공동수요기술을 활용한 사업화 </a:t>
            </a:r>
            <a:r>
              <a:rPr lang="en-US" altLang="ko-KR" sz="1200" spc="-12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R&amp;D </a:t>
            </a:r>
            <a:r>
              <a:rPr lang="ko-KR" altLang="en-US" sz="1200" spc="-12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및 보급 </a:t>
            </a:r>
            <a:r>
              <a:rPr lang="en-US" altLang="ko-KR" sz="1200" spc="-12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 </a:t>
            </a:r>
            <a:r>
              <a:rPr lang="ko-KR" altLang="en-US" sz="1200" spc="-12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확산을 통한 기술이전 지원</a:t>
            </a:r>
            <a:endParaRPr kumimoji="0" lang="ko-KR" altLang="en-US" sz="1200" b="0" i="0" u="none" strike="noStrike" kern="1200" cap="none" spc="-120" normalizeH="0" baseline="0" noProof="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E270DE-0CE4-4095-AA34-348F64AA0987}" type="slidenum">
              <a:rPr lang="ko-KR" altLang="en-US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pPr/>
              <a:t>12</a:t>
            </a:fld>
            <a:endParaRPr lang="ko-KR" altLang="en-US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9" name="텍스트 개체 틀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>
                <a:gradFill>
                  <a:gsLst>
                    <a:gs pos="100000">
                      <a:schemeClr val="tx1"/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3. ’20</a:t>
            </a:r>
            <a:r>
              <a:rPr lang="ko-KR" altLang="en-US" dirty="0" smtClean="0">
                <a:gradFill>
                  <a:gsLst>
                    <a:gs pos="100000">
                      <a:schemeClr val="tx1"/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년 주요사업 안내</a:t>
            </a:r>
            <a:endParaRPr lang="ko-KR" altLang="en-US" dirty="0">
              <a:gradFill>
                <a:gsLst>
                  <a:gs pos="100000">
                    <a:schemeClr val="tx1"/>
                  </a:gs>
                  <a:gs pos="100000">
                    <a:schemeClr val="tx1"/>
                  </a:gs>
                </a:gsLst>
                <a:lin ang="16200000" scaled="1"/>
              </a:gra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49913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그룹 37"/>
          <p:cNvGrpSpPr/>
          <p:nvPr/>
        </p:nvGrpSpPr>
        <p:grpSpPr>
          <a:xfrm>
            <a:off x="290544" y="1208360"/>
            <a:ext cx="4117791" cy="415498"/>
            <a:chOff x="360363" y="1097589"/>
            <a:chExt cx="4117791" cy="415498"/>
          </a:xfrm>
        </p:grpSpPr>
        <p:sp>
          <p:nvSpPr>
            <p:cNvPr id="39" name="직사각형 38"/>
            <p:cNvSpPr/>
            <p:nvPr/>
          </p:nvSpPr>
          <p:spPr>
            <a:xfrm>
              <a:off x="559132" y="1097589"/>
              <a:ext cx="3919022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100" b="1" i="0" u="none" strike="noStrike" kern="0" cap="none" spc="-110" normalizeH="0" baseline="0" noProof="0" dirty="0" smtClean="0">
                  <a:ln>
                    <a:noFill/>
                  </a:ln>
                  <a:gradFill>
                    <a:gsLst>
                      <a:gs pos="38750">
                        <a:srgbClr val="3067C0"/>
                      </a:gs>
                      <a:gs pos="31250">
                        <a:srgbClr val="3067C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(</a:t>
              </a:r>
              <a:r>
                <a:rPr kumimoji="1" lang="ko-KR" altLang="en-US" sz="2100" b="1" i="0" u="none" strike="noStrike" kern="0" cap="none" spc="-110" normalizeH="0" baseline="0" noProof="0" dirty="0" err="1" smtClean="0">
                  <a:ln>
                    <a:noFill/>
                  </a:ln>
                  <a:gradFill>
                    <a:gsLst>
                      <a:gs pos="38750">
                        <a:srgbClr val="3067C0"/>
                      </a:gs>
                      <a:gs pos="31250">
                        <a:srgbClr val="3067C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협력형</a:t>
              </a:r>
              <a:r>
                <a:rPr kumimoji="1" lang="en-US" altLang="ko-KR" sz="2100" b="1" i="0" u="none" strike="noStrike" kern="0" cap="none" spc="-110" normalizeH="0" baseline="0" noProof="0" dirty="0" smtClean="0">
                  <a:ln>
                    <a:noFill/>
                  </a:ln>
                  <a:gradFill>
                    <a:gsLst>
                      <a:gs pos="38750">
                        <a:srgbClr val="3067C0"/>
                      </a:gs>
                      <a:gs pos="31250">
                        <a:srgbClr val="3067C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) </a:t>
              </a:r>
              <a:r>
                <a:rPr kumimoji="1" lang="ko-KR" altLang="en-US" sz="2100" b="1" i="0" u="none" strike="noStrike" kern="0" cap="none" spc="-110" normalizeH="0" baseline="0" noProof="0" dirty="0" smtClean="0">
                  <a:ln>
                    <a:noFill/>
                  </a:ln>
                  <a:gradFill>
                    <a:gsLst>
                      <a:gs pos="38750">
                        <a:srgbClr val="3067C0"/>
                      </a:gs>
                      <a:gs pos="31250">
                        <a:srgbClr val="3067C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중소기업 상용화기술개발</a:t>
              </a:r>
            </a:p>
          </p:txBody>
        </p:sp>
        <p:grpSp>
          <p:nvGrpSpPr>
            <p:cNvPr id="40" name="그룹 39"/>
            <p:cNvGrpSpPr/>
            <p:nvPr/>
          </p:nvGrpSpPr>
          <p:grpSpPr>
            <a:xfrm>
              <a:off x="360363" y="1137117"/>
              <a:ext cx="215900" cy="211444"/>
              <a:chOff x="4001267" y="1218478"/>
              <a:chExt cx="254609" cy="249353"/>
            </a:xfrm>
          </p:grpSpPr>
          <p:sp>
            <p:nvSpPr>
              <p:cNvPr id="41" name="타원 40"/>
              <p:cNvSpPr/>
              <p:nvPr/>
            </p:nvSpPr>
            <p:spPr>
              <a:xfrm>
                <a:off x="4042000" y="1253952"/>
                <a:ext cx="213876" cy="213879"/>
              </a:xfrm>
              <a:prstGeom prst="ellipse">
                <a:avLst/>
              </a:prstGeom>
              <a:gradFill flip="none" rotWithShape="1">
                <a:gsLst>
                  <a:gs pos="26000">
                    <a:schemeClr val="accent4">
                      <a:lumMod val="40000"/>
                      <a:lumOff val="60000"/>
                    </a:schemeClr>
                  </a:gs>
                  <a:gs pos="66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xtLst/>
            </p:spPr>
            <p:txBody>
              <a:bodyPr anchor="ctr"/>
              <a:lstStyle/>
              <a:p>
                <a:pPr marL="0" marR="0" lvl="0" indent="0" algn="l" defTabSz="914315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  <p:sp>
            <p:nvSpPr>
              <p:cNvPr id="42" name="타원 41"/>
              <p:cNvSpPr/>
              <p:nvPr/>
            </p:nvSpPr>
            <p:spPr>
              <a:xfrm>
                <a:off x="4001267" y="1218478"/>
                <a:ext cx="142413" cy="14241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67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oPub돋움체 Medium"/>
                  <a:ea typeface="KoPub돋움체 Medium"/>
                  <a:cs typeface="+mn-cs"/>
                </a:endParaRPr>
              </a:p>
            </p:txBody>
          </p:sp>
        </p:grpSp>
      </p:grpSp>
      <p:sp>
        <p:nvSpPr>
          <p:cNvPr id="34" name="직사각형 33"/>
          <p:cNvSpPr/>
          <p:nvPr/>
        </p:nvSpPr>
        <p:spPr>
          <a:xfrm>
            <a:off x="591993" y="2956163"/>
            <a:ext cx="1358723" cy="2965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71"/>
              </a:spcBef>
              <a:spcAft>
                <a:spcPts val="0"/>
              </a:spcAft>
              <a:buClrTx/>
              <a:buSzTx/>
              <a:buFontTx/>
              <a:buNone/>
              <a:tabLst>
                <a:tab pos="60873" algn="l"/>
                <a:tab pos="97396" algn="l"/>
              </a:tabLst>
              <a:defRPr/>
            </a:pPr>
            <a:r>
              <a:rPr kumimoji="0" lang="ko-KR" altLang="en-US" sz="1500" b="1" i="0" u="none" strike="noStrike" kern="1200" cap="none" spc="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총 예산</a:t>
            </a:r>
            <a:endParaRPr kumimoji="0" lang="ko-KR" altLang="en-US" sz="1500" b="1" i="0" u="none" strike="noStrike" kern="1200" cap="none" spc="0" normalizeH="0" baseline="0" noProof="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996873" y="2953873"/>
            <a:ext cx="104099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2,297</a:t>
            </a:r>
            <a:r>
              <a:rPr lang="ko-KR" altLang="en-US" sz="1500" b="1" spc="-30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억원</a:t>
            </a:r>
            <a:endParaRPr lang="ko-KR" altLang="en-US" sz="1500" b="1" spc="-3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3329652" y="2956163"/>
            <a:ext cx="1358723" cy="29654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71"/>
              </a:spcBef>
              <a:spcAft>
                <a:spcPts val="0"/>
              </a:spcAft>
              <a:buClrTx/>
              <a:buSzTx/>
              <a:buFontTx/>
              <a:buNone/>
              <a:tabLst>
                <a:tab pos="60873" algn="l"/>
                <a:tab pos="97396" algn="l"/>
              </a:tabLst>
              <a:defRPr/>
            </a:pPr>
            <a:r>
              <a:rPr kumimoji="0" lang="en-US" altLang="ko-KR" sz="1500" b="1" i="0" u="none" strike="noStrike" kern="1200" cap="none" spc="-15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20</a:t>
            </a:r>
            <a:r>
              <a:rPr kumimoji="0" lang="ko-KR" altLang="en-US" sz="1500" b="1" i="0" u="none" strike="noStrike" kern="1200" cap="none" spc="-15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년 신규 예산</a:t>
            </a:r>
            <a:endParaRPr kumimoji="0" lang="ko-KR" altLang="en-US" sz="1500" b="1" i="0" u="none" strike="noStrike" kern="1200" cap="none" spc="-150" normalizeH="0" baseline="0" noProof="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4734532" y="2953873"/>
            <a:ext cx="104099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-3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1,216</a:t>
            </a:r>
            <a:r>
              <a:rPr kumimoji="0" lang="ko-KR" altLang="en-US" sz="1500" b="1" i="0" u="none" strike="noStrike" kern="1200" cap="none" spc="-3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억원</a:t>
            </a:r>
            <a:endParaRPr kumimoji="0" lang="ko-KR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067311" y="2956163"/>
            <a:ext cx="1358723" cy="29654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71"/>
              </a:spcBef>
              <a:spcAft>
                <a:spcPts val="0"/>
              </a:spcAft>
              <a:buClrTx/>
              <a:buSzTx/>
              <a:buFontTx/>
              <a:buNone/>
              <a:tabLst>
                <a:tab pos="60873" algn="l"/>
                <a:tab pos="97396" algn="l"/>
              </a:tabLst>
              <a:defRPr/>
            </a:pPr>
            <a:r>
              <a:rPr kumimoji="0" lang="ko-KR" altLang="en-US" sz="1500" b="1" i="0" u="none" strike="noStrike" kern="1200" cap="none" spc="-15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정부출연금</a:t>
            </a:r>
            <a:endParaRPr kumimoji="0" lang="ko-KR" altLang="en-US" sz="1500" b="1" i="0" u="none" strike="noStrike" kern="1200" cap="none" spc="-150" normalizeH="0" baseline="0" noProof="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472191" y="2953873"/>
            <a:ext cx="10063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500" b="1" spc="-3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65</a:t>
            </a:r>
            <a:r>
              <a:rPr lang="en-US" altLang="ko-KR" sz="1500" b="1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% </a:t>
            </a:r>
            <a:r>
              <a:rPr lang="ko-KR" altLang="en-US" sz="1500" b="1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이내</a:t>
            </a:r>
            <a:endParaRPr lang="ko-KR" altLang="en-US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0433485"/>
              </p:ext>
            </p:extLst>
          </p:nvPr>
        </p:nvGraphicFramePr>
        <p:xfrm>
          <a:off x="591993" y="3488463"/>
          <a:ext cx="7920424" cy="2863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1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5158">
                  <a:extLst>
                    <a:ext uri="{9D8B030D-6E8A-4147-A177-3AD203B41FA5}">
                      <a16:colId xmlns:a16="http://schemas.microsoft.com/office/drawing/2014/main" xmlns="" val="257668469"/>
                    </a:ext>
                  </a:extLst>
                </a:gridCol>
                <a:gridCol w="15229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0220">
                  <a:extLst>
                    <a:ext uri="{9D8B030D-6E8A-4147-A177-3AD203B41FA5}">
                      <a16:colId xmlns:a16="http://schemas.microsoft.com/office/drawing/2014/main" xmlns="" val="847966890"/>
                    </a:ext>
                  </a:extLst>
                </a:gridCol>
                <a:gridCol w="20378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91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196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내역사업명</a:t>
                      </a:r>
                      <a:endParaRPr lang="ko-KR" altLang="en-US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589B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 대상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58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 내용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58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 한도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58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 고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58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9886">
                <a:tc rowSpan="2">
                  <a:txBody>
                    <a:bodyPr/>
                    <a:lstStyle/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</a:t>
                      </a:r>
                      <a:endParaRPr lang="en-US" altLang="ko-KR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조건부</a:t>
                      </a:r>
                      <a:endParaRPr lang="en-US" altLang="ko-KR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신제품</a:t>
                      </a:r>
                      <a:endParaRPr lang="en-US" altLang="ko-KR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개발</a:t>
                      </a:r>
                      <a:endParaRPr lang="ko-KR" altLang="en-US" sz="1400" b="1" spc="-100" baseline="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 연계</a:t>
                      </a:r>
                      <a:endParaRPr lang="ko-KR" altLang="en-US" sz="1400" b="1" spc="-100" baseline="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수요처로부터</a:t>
                      </a:r>
                      <a:endParaRPr lang="en-US" altLang="ko-KR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0">
                        <a:lnSpc>
                          <a:spcPct val="90000"/>
                        </a:lnSpc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구매를 </a:t>
                      </a:r>
                      <a:r>
                        <a:rPr lang="ko-KR" altLang="en-US" sz="1400" b="1" spc="-10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약속받은</a:t>
                      </a:r>
                      <a:endParaRPr lang="en-US" altLang="ko-KR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0">
                        <a:lnSpc>
                          <a:spcPct val="90000"/>
                        </a:lnSpc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중소기업</a:t>
                      </a:r>
                      <a:endParaRPr lang="en-US" altLang="ko-KR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30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수요처의</a:t>
                      </a:r>
                      <a:r>
                        <a:rPr lang="ko-KR" altLang="en-US" sz="1400" b="1" spc="-3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</a:t>
                      </a:r>
                      <a:r>
                        <a:rPr lang="ko-KR" altLang="en-US" sz="1400" b="1" spc="-30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구매수요가</a:t>
                      </a:r>
                      <a:r>
                        <a:rPr lang="ko-KR" altLang="en-US" sz="1400" b="1" spc="-3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400" b="1" spc="-21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있는 과제에 중소기업의 </a:t>
                      </a:r>
                      <a:r>
                        <a:rPr lang="en-US" altLang="ko-KR" sz="1400" b="1" spc="-21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R&amp;D</a:t>
                      </a:r>
                      <a:r>
                        <a:rPr lang="ko-KR" altLang="en-US" sz="1400" b="1" spc="-21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자금 지원</a:t>
                      </a:r>
                      <a:endParaRPr lang="en-US" altLang="ko-KR" sz="1400" b="1" spc="-21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81700" fontAlgn="ctr" latinLnBrk="0"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ko-KR" altLang="en-US" sz="1400" b="1" spc="-13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최대 </a:t>
                      </a:r>
                      <a:r>
                        <a:rPr lang="en-US" altLang="ko-KR" sz="1400" b="1" spc="-13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400" b="1" spc="-13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lang="en-US" altLang="ko-KR" sz="1400" b="1" spc="-13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</a:t>
                      </a:r>
                    </a:p>
                    <a:p>
                      <a:pPr algn="ctr" defTabSz="981700" fontAlgn="ctr" latinLnBrk="0"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en-US" altLang="ko-KR" sz="1400" b="1" spc="-13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1400" b="1" spc="-13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</a:t>
                      </a:r>
                      <a:endParaRPr lang="ko-KR" altLang="en-US" sz="1400" b="1" spc="-30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자유공모</a:t>
                      </a: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400" b="1" spc="-10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지정공모</a:t>
                      </a:r>
                      <a:endParaRPr lang="ko-KR" altLang="en-US" sz="1400" b="1" spc="-100" baseline="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5957835"/>
                  </a:ext>
                </a:extLst>
              </a:tr>
              <a:tr h="749886">
                <a:tc vMerge="1">
                  <a:txBody>
                    <a:bodyPr/>
                    <a:lstStyle/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endParaRPr lang="ko-KR" altLang="en-US" sz="1400" b="1" spc="-100" baseline="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공동</a:t>
                      </a:r>
                      <a:endParaRPr lang="en-US" altLang="ko-KR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투자</a:t>
                      </a:r>
                      <a:endParaRPr lang="ko-KR" altLang="en-US" sz="1400" b="1" spc="-100" baseline="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투자기업으로부터</a:t>
                      </a:r>
                      <a:endParaRPr lang="en-US" altLang="ko-KR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0">
                        <a:lnSpc>
                          <a:spcPct val="90000"/>
                        </a:lnSpc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투자를 </a:t>
                      </a:r>
                      <a:r>
                        <a:rPr lang="ko-KR" altLang="en-US" sz="1400" b="1" spc="-10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약속받은</a:t>
                      </a:r>
                      <a:endParaRPr lang="en-US" altLang="ko-KR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0">
                        <a:lnSpc>
                          <a:spcPct val="90000"/>
                        </a:lnSpc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중소기업</a:t>
                      </a:r>
                      <a:endParaRPr lang="en-US" altLang="ko-KR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3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투자기업의 투자수요가 있는 과제에 중소기업의 </a:t>
                      </a:r>
                      <a:r>
                        <a:rPr lang="en-US" altLang="ko-KR" sz="1400" b="1" spc="-15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R&amp;D</a:t>
                      </a:r>
                      <a:r>
                        <a:rPr lang="ko-KR" altLang="en-US" sz="1400" b="1" spc="-15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자금 등 지원</a:t>
                      </a:r>
                      <a:endParaRPr lang="en-US" altLang="ko-KR" sz="1400" b="1" spc="-15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81700" fontAlgn="ctr" latinLnBrk="0"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ko-KR" altLang="en-US" sz="1400" b="1" spc="-13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최대 </a:t>
                      </a:r>
                      <a:r>
                        <a:rPr lang="en-US" altLang="ko-KR" sz="1400" b="1" spc="-13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400" b="1" spc="-13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lang="en-US" altLang="ko-KR" sz="1400" b="1" spc="-13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24</a:t>
                      </a:r>
                      <a:r>
                        <a:rPr lang="ko-KR" altLang="en-US" sz="1400" b="1" spc="-13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</a:t>
                      </a:r>
                      <a:endParaRPr lang="en-US" altLang="ko-KR" sz="1400" b="1" spc="-130" baseline="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defTabSz="981700" fontAlgn="ctr" latinLnBrk="0"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en-US" altLang="ko-KR" sz="1200" b="1" spc="-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1" spc="-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정부출연금 </a:t>
                      </a:r>
                      <a:r>
                        <a:rPr lang="en-US" altLang="ko-KR" sz="1200" b="1" spc="-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r>
                        <a:rPr lang="ko-KR" altLang="en-US" sz="1200" b="1" spc="-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</a:t>
                      </a:r>
                      <a:r>
                        <a:rPr lang="en-US" altLang="ko-KR" sz="1200" b="1" spc="-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1" spc="-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투자기업 </a:t>
                      </a:r>
                      <a:r>
                        <a:rPr lang="en-US" altLang="ko-KR" sz="1200" b="1" spc="-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r>
                        <a:rPr lang="ko-KR" altLang="en-US" sz="1200" b="1" spc="-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</a:t>
                      </a:r>
                      <a:r>
                        <a:rPr lang="en-US" altLang="ko-KR" sz="1200" b="1" spc="-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200" b="1" spc="-200" baseline="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endParaRPr lang="ko-KR" altLang="en-US" sz="1400" b="1" spc="-100" baseline="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4171305"/>
                  </a:ext>
                </a:extLst>
              </a:tr>
              <a:tr h="1044000">
                <a:tc gridSpan="2">
                  <a:txBody>
                    <a:bodyPr/>
                    <a:lstStyle/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네트워크형</a:t>
                      </a:r>
                      <a:endParaRPr lang="en-US" altLang="ko-KR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기술개발</a:t>
                      </a:r>
                      <a:endParaRPr lang="ko-KR" altLang="en-US" sz="1400" b="1" spc="-100" baseline="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90000"/>
                        </a:lnSpc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5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혁신형</a:t>
                      </a:r>
                      <a:r>
                        <a:rPr lang="ko-KR" altLang="en-US" sz="1400" b="1" spc="-15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중소기업</a:t>
                      </a:r>
                      <a:r>
                        <a:rPr lang="en-US" altLang="ko-KR" sz="1400" b="1" spc="-15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spc="-15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주관기관</a:t>
                      </a:r>
                      <a:r>
                        <a:rPr lang="en-US" altLang="ko-KR" sz="1400" b="1" spc="-15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중심의 네트워크 협력체</a:t>
                      </a:r>
                      <a:endParaRPr lang="en-US" altLang="ko-KR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0">
                        <a:lnSpc>
                          <a:spcPct val="90000"/>
                        </a:lnSpc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en-US" altLang="ko-KR" sz="12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12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 기업 이상</a:t>
                      </a:r>
                      <a:r>
                        <a:rPr lang="en-US" altLang="ko-KR" sz="12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5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기업 간의 </a:t>
                      </a:r>
                      <a:r>
                        <a:rPr lang="ko-KR" altLang="en-US" sz="1400" b="1" spc="-15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협력수요가</a:t>
                      </a:r>
                      <a:r>
                        <a:rPr lang="ko-KR" altLang="en-US" sz="1400" b="1" spc="-15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있는 과제에 중소기업의 기획 및 </a:t>
                      </a:r>
                      <a:r>
                        <a:rPr lang="en-US" altLang="ko-KR" sz="1400" b="1" spc="-15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R&amp;D</a:t>
                      </a:r>
                      <a:r>
                        <a:rPr lang="ko-KR" altLang="en-US" sz="1400" b="1" spc="-15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자금 지원</a:t>
                      </a:r>
                      <a:endParaRPr lang="ko-KR" altLang="en-US" sz="1400" b="1" spc="-150" baseline="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81700" fontAlgn="ctr" latinLnBrk="0"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en-US" altLang="ko-KR" sz="1400" b="1" spc="-1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spc="-1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네트워크 기획</a:t>
                      </a:r>
                      <a:r>
                        <a:rPr lang="en-US" altLang="ko-KR" sz="1400" b="1" spc="-1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400" b="1" spc="-1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최대</a:t>
                      </a:r>
                      <a:r>
                        <a:rPr lang="en-US" altLang="ko-KR" sz="1400" b="1" spc="-1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r>
                        <a:rPr lang="ko-KR" altLang="en-US" sz="1400" b="1" spc="-1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개월</a:t>
                      </a:r>
                      <a:r>
                        <a:rPr lang="en-US" altLang="ko-KR" sz="1400" b="1" spc="-1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/3</a:t>
                      </a:r>
                      <a:r>
                        <a:rPr lang="ko-KR" altLang="en-US" sz="1400" b="1" spc="-1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천만원</a:t>
                      </a:r>
                      <a:endParaRPr lang="en-US" altLang="ko-KR" sz="1400" b="1" spc="-150" baseline="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defTabSz="981700" fontAlgn="ctr" latinLnBrk="0"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en-US" altLang="ko-KR" sz="1400" b="1" spc="-1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(R&amp;BD) </a:t>
                      </a:r>
                      <a:r>
                        <a:rPr lang="ko-KR" altLang="en-US" sz="1400" b="1" spc="-1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최대</a:t>
                      </a:r>
                      <a:r>
                        <a:rPr lang="en-US" altLang="ko-KR" sz="1400" b="1" spc="-1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400" b="1" spc="-1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1400" b="1" spc="-1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/6</a:t>
                      </a:r>
                      <a:r>
                        <a:rPr lang="ko-KR" altLang="en-US" sz="1400" b="1" spc="-1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자유공모</a:t>
                      </a:r>
                      <a:endParaRPr lang="ko-KR" altLang="en-US" sz="1400" b="1" spc="-100" baseline="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6677447"/>
                  </a:ext>
                </a:extLst>
              </a:tr>
            </a:tbl>
          </a:graphicData>
        </a:graphic>
      </p:graphicFrame>
      <p:sp>
        <p:nvSpPr>
          <p:cNvPr id="19" name="직사각형 284"/>
          <p:cNvSpPr/>
          <p:nvPr/>
        </p:nvSpPr>
        <p:spPr>
          <a:xfrm>
            <a:off x="558750" y="1764976"/>
            <a:ext cx="1735566" cy="318321"/>
          </a:xfrm>
          <a:prstGeom prst="round2SameRect">
            <a:avLst/>
          </a:prstGeom>
          <a:solidFill>
            <a:srgbClr val="3B5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-1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사업 목적</a:t>
            </a:r>
            <a:endParaRPr kumimoji="0" lang="ko-KR" altLang="en-US" sz="1600" b="1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67063" y="2067884"/>
            <a:ext cx="7965996" cy="650235"/>
          </a:xfrm>
          <a:prstGeom prst="rect">
            <a:avLst/>
          </a:prstGeom>
          <a:solidFill>
            <a:schemeClr val="bg1"/>
          </a:solidFill>
          <a:ln w="19050" cap="rnd" cmpd="sng" algn="ctr">
            <a:gradFill>
              <a:gsLst>
                <a:gs pos="0">
                  <a:srgbClr val="8FA8D0"/>
                </a:gs>
                <a:gs pos="100000">
                  <a:srgbClr val="3B5DB0"/>
                </a:gs>
              </a:gsLst>
              <a:lin ang="5400000" scaled="1"/>
            </a:gradFill>
            <a:prstDash val="solid"/>
          </a:ln>
          <a:effectLst>
            <a:outerShdw blurRad="50800" dist="76200" dir="2700000" algn="tl" rotWithShape="0">
              <a:prstClr val="black">
                <a:alpha val="9000"/>
              </a:prstClr>
            </a:outerShdw>
          </a:effectLst>
        </p:spPr>
        <p:txBody>
          <a:bodyPr wrap="square" lIns="0" tIns="72000" rIns="0" bIns="66462" rtlCol="0" anchor="ctr" anchorCtr="0">
            <a:scene3d>
              <a:camera prst="orthographicFront"/>
              <a:lightRig rig="threePt" dir="t"/>
            </a:scene3d>
            <a:sp3d>
              <a:bevelT w="0" h="38100"/>
              <a:contourClr>
                <a:srgbClr val="213165"/>
              </a:contourClr>
            </a:sp3d>
          </a:bodyPr>
          <a:lstStyle/>
          <a:p>
            <a:pPr marL="0" marR="0" lvl="0" indent="-422041" algn="ctr" defTabSz="844083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500" b="1" i="0" u="none" strike="noStrike" kern="1200" cap="none" spc="-3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  기업 간의 다양한 상생협력 활동을 촉진하여</a:t>
            </a:r>
            <a:endParaRPr kumimoji="0" lang="en-US" altLang="ko-KR" sz="1500" b="1" i="0" u="none" strike="noStrike" kern="1200" cap="none" spc="-30" normalizeH="0" baseline="0" noProof="0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-422041" algn="ctr" defTabSz="844083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500" b="1" i="0" u="none" strike="noStrike" kern="0" cap="none" spc="-3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r="5400000" algn="t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가치</a:t>
            </a:r>
            <a:r>
              <a:rPr kumimoji="0" lang="en-US" altLang="ko-KR" sz="1500" b="1" i="0" u="none" strike="noStrike" kern="0" cap="none" spc="-3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r="5400000" algn="t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sz="1500" b="1" i="0" u="none" strike="noStrike" kern="0" cap="none" spc="-3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r="5400000" algn="t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공급</a:t>
            </a:r>
            <a:r>
              <a:rPr kumimoji="0" lang="en-US" altLang="ko-KR" sz="1500" b="1" i="0" u="none" strike="noStrike" kern="0" cap="none" spc="-3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r="5400000" algn="t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0" lang="ko-KR" altLang="en-US" sz="1500" b="1" i="0" u="none" strike="noStrike" kern="0" cap="none" spc="-3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r="5400000" algn="t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사슬의 경쟁력 확보 및 자립화 기반 마련</a:t>
            </a:r>
            <a:endParaRPr kumimoji="0" lang="ko-KR" altLang="en-US" sz="1500" b="1" i="0" u="none" strike="noStrike" kern="0" cap="none" spc="-65" normalizeH="0" baseline="0" noProof="0" dirty="0">
              <a:ln cap="sq">
                <a:solidFill>
                  <a:srgbClr val="4F81BD">
                    <a:alpha val="0"/>
                  </a:srgbClr>
                </a:solidFill>
                <a:miter lim="800000"/>
              </a:ln>
              <a:solidFill>
                <a:prstClr val="white"/>
              </a:solidFill>
              <a:effectLst>
                <a:outerShdw blurRad="50800" dir="5400000" algn="t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E270DE-0CE4-4095-AA34-348F64AA0987}" type="slidenum">
              <a:rPr lang="ko-KR" altLang="en-US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pPr/>
              <a:t>13</a:t>
            </a:fld>
            <a:endParaRPr lang="ko-KR" altLang="en-US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1" name="텍스트 개체 틀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>
                <a:gradFill>
                  <a:gsLst>
                    <a:gs pos="100000">
                      <a:schemeClr val="tx1"/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3. ’20</a:t>
            </a:r>
            <a:r>
              <a:rPr lang="ko-KR" altLang="en-US" dirty="0" smtClean="0">
                <a:gradFill>
                  <a:gsLst>
                    <a:gs pos="100000">
                      <a:schemeClr val="tx1"/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년 주요사업 안내</a:t>
            </a:r>
            <a:endParaRPr lang="ko-KR" altLang="en-US" dirty="0">
              <a:gradFill>
                <a:gsLst>
                  <a:gs pos="100000">
                    <a:schemeClr val="tx1"/>
                  </a:gs>
                  <a:gs pos="100000">
                    <a:schemeClr val="tx1"/>
                  </a:gs>
                </a:gsLst>
                <a:lin ang="16200000" scaled="1"/>
              </a:gra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8402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그룹 37"/>
          <p:cNvGrpSpPr/>
          <p:nvPr/>
        </p:nvGrpSpPr>
        <p:grpSpPr>
          <a:xfrm>
            <a:off x="290544" y="1208360"/>
            <a:ext cx="3575334" cy="415498"/>
            <a:chOff x="360363" y="1097589"/>
            <a:chExt cx="3575334" cy="415498"/>
          </a:xfrm>
        </p:grpSpPr>
        <p:sp>
          <p:nvSpPr>
            <p:cNvPr id="39" name="직사각형 38"/>
            <p:cNvSpPr/>
            <p:nvPr/>
          </p:nvSpPr>
          <p:spPr>
            <a:xfrm>
              <a:off x="559132" y="1097589"/>
              <a:ext cx="3376565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100" b="1" i="0" u="none" strike="noStrike" kern="0" cap="none" spc="-110" normalizeH="0" baseline="0" noProof="0" dirty="0" smtClean="0">
                  <a:ln>
                    <a:noFill/>
                  </a:ln>
                  <a:gradFill>
                    <a:gsLst>
                      <a:gs pos="38750">
                        <a:srgbClr val="3067C0"/>
                      </a:gs>
                      <a:gs pos="31250">
                        <a:srgbClr val="3067C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(</a:t>
              </a:r>
              <a:r>
                <a:rPr kumimoji="1" lang="ko-KR" altLang="en-US" sz="2100" b="1" i="0" u="none" strike="noStrike" kern="0" cap="none" spc="-110" normalizeH="0" baseline="0" noProof="0" dirty="0" err="1" smtClean="0">
                  <a:ln>
                    <a:noFill/>
                  </a:ln>
                  <a:gradFill>
                    <a:gsLst>
                      <a:gs pos="38750">
                        <a:srgbClr val="3067C0"/>
                      </a:gs>
                      <a:gs pos="31250">
                        <a:srgbClr val="3067C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협력형</a:t>
              </a:r>
              <a:r>
                <a:rPr kumimoji="1" lang="en-US" altLang="ko-KR" sz="2100" b="1" i="0" u="none" strike="noStrike" kern="0" cap="none" spc="-110" normalizeH="0" baseline="0" noProof="0" dirty="0" smtClean="0">
                  <a:ln>
                    <a:noFill/>
                  </a:ln>
                  <a:gradFill>
                    <a:gsLst>
                      <a:gs pos="38750">
                        <a:srgbClr val="3067C0"/>
                      </a:gs>
                      <a:gs pos="31250">
                        <a:srgbClr val="3067C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) </a:t>
              </a:r>
              <a:r>
                <a:rPr kumimoji="1" lang="ko-KR" altLang="en-US" sz="2100" b="1" i="0" u="none" strike="noStrike" kern="0" cap="none" spc="-110" normalizeH="0" baseline="0" noProof="0" dirty="0" smtClean="0">
                  <a:ln>
                    <a:noFill/>
                  </a:ln>
                  <a:gradFill>
                    <a:gsLst>
                      <a:gs pos="38750">
                        <a:srgbClr val="3067C0"/>
                      </a:gs>
                      <a:gs pos="31250">
                        <a:srgbClr val="3067C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산학연 </a:t>
              </a:r>
              <a:r>
                <a:rPr kumimoji="1" lang="en-US" altLang="ko-KR" sz="2100" b="1" i="0" u="none" strike="noStrike" kern="0" cap="none" spc="-110" normalizeH="0" baseline="0" noProof="0" dirty="0" smtClean="0">
                  <a:ln>
                    <a:noFill/>
                  </a:ln>
                  <a:gradFill>
                    <a:gsLst>
                      <a:gs pos="38750">
                        <a:srgbClr val="3067C0"/>
                      </a:gs>
                      <a:gs pos="31250">
                        <a:srgbClr val="3067C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Collabo R&amp;D</a:t>
              </a:r>
              <a:endParaRPr kumimoji="1" lang="ko-KR" altLang="en-US" sz="2100" b="1" i="0" u="none" strike="noStrike" kern="0" cap="none" spc="-110" normalizeH="0" baseline="0" noProof="0" dirty="0" smtClean="0">
                <a:ln>
                  <a:noFill/>
                </a:ln>
                <a:gradFill>
                  <a:gsLst>
                    <a:gs pos="38750">
                      <a:srgbClr val="3067C0"/>
                    </a:gs>
                    <a:gs pos="31250">
                      <a:srgbClr val="3067C0"/>
                    </a:gs>
                  </a:gsLst>
                  <a:lin ang="5400000" scaled="0"/>
                </a:gra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grpSp>
          <p:nvGrpSpPr>
            <p:cNvPr id="40" name="그룹 39"/>
            <p:cNvGrpSpPr/>
            <p:nvPr/>
          </p:nvGrpSpPr>
          <p:grpSpPr>
            <a:xfrm>
              <a:off x="360363" y="1137117"/>
              <a:ext cx="215900" cy="211444"/>
              <a:chOff x="4001267" y="1218478"/>
              <a:chExt cx="254609" cy="249353"/>
            </a:xfrm>
          </p:grpSpPr>
          <p:sp>
            <p:nvSpPr>
              <p:cNvPr id="41" name="타원 40"/>
              <p:cNvSpPr/>
              <p:nvPr/>
            </p:nvSpPr>
            <p:spPr>
              <a:xfrm>
                <a:off x="4042000" y="1253952"/>
                <a:ext cx="213876" cy="213879"/>
              </a:xfrm>
              <a:prstGeom prst="ellipse">
                <a:avLst/>
              </a:prstGeom>
              <a:gradFill flip="none" rotWithShape="1">
                <a:gsLst>
                  <a:gs pos="26000">
                    <a:schemeClr val="accent4">
                      <a:lumMod val="40000"/>
                      <a:lumOff val="60000"/>
                    </a:schemeClr>
                  </a:gs>
                  <a:gs pos="66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xtLst/>
            </p:spPr>
            <p:txBody>
              <a:bodyPr anchor="ctr"/>
              <a:lstStyle/>
              <a:p>
                <a:pPr marL="0" marR="0" lvl="0" indent="0" algn="l" defTabSz="914315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  <p:sp>
            <p:nvSpPr>
              <p:cNvPr id="42" name="타원 41"/>
              <p:cNvSpPr/>
              <p:nvPr/>
            </p:nvSpPr>
            <p:spPr>
              <a:xfrm>
                <a:off x="4001267" y="1218478"/>
                <a:ext cx="142413" cy="14241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67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oPub돋움체 Medium"/>
                  <a:ea typeface="KoPub돋움체 Medium"/>
                  <a:cs typeface="+mn-cs"/>
                </a:endParaRPr>
              </a:p>
            </p:txBody>
          </p:sp>
        </p:grpSp>
      </p:grpSp>
      <p:sp>
        <p:nvSpPr>
          <p:cNvPr id="34" name="직사각형 33"/>
          <p:cNvSpPr/>
          <p:nvPr/>
        </p:nvSpPr>
        <p:spPr>
          <a:xfrm>
            <a:off x="591993" y="2956163"/>
            <a:ext cx="1358723" cy="2965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71"/>
              </a:spcBef>
              <a:spcAft>
                <a:spcPts val="0"/>
              </a:spcAft>
              <a:buClrTx/>
              <a:buSzTx/>
              <a:buFontTx/>
              <a:buNone/>
              <a:tabLst>
                <a:tab pos="60873" algn="l"/>
                <a:tab pos="97396" algn="l"/>
              </a:tabLst>
              <a:defRPr/>
            </a:pPr>
            <a:r>
              <a:rPr kumimoji="0" lang="ko-KR" altLang="en-US" sz="1500" b="1" i="0" u="none" strike="noStrike" kern="1200" cap="none" spc="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총 예산</a:t>
            </a:r>
            <a:endParaRPr kumimoji="0" lang="ko-KR" altLang="en-US" sz="1500" b="1" i="0" u="none" strike="noStrike" kern="1200" cap="none" spc="0" normalizeH="0" baseline="0" noProof="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996873" y="2953873"/>
            <a:ext cx="104099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316.6</a:t>
            </a:r>
            <a:r>
              <a:rPr lang="ko-KR" altLang="en-US" sz="1500" b="1" spc="-30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억원</a:t>
            </a:r>
            <a:endParaRPr lang="ko-KR" altLang="en-US" sz="1500" b="1" spc="-3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3329652" y="2956163"/>
            <a:ext cx="1358723" cy="29654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71"/>
              </a:spcBef>
              <a:spcAft>
                <a:spcPts val="0"/>
              </a:spcAft>
              <a:buClrTx/>
              <a:buSzTx/>
              <a:buFontTx/>
              <a:buNone/>
              <a:tabLst>
                <a:tab pos="60873" algn="l"/>
                <a:tab pos="97396" algn="l"/>
              </a:tabLst>
              <a:defRPr/>
            </a:pPr>
            <a:r>
              <a:rPr kumimoji="0" lang="en-US" altLang="ko-KR" sz="1500" b="1" i="0" u="none" strike="noStrike" kern="1200" cap="none" spc="-15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20</a:t>
            </a:r>
            <a:r>
              <a:rPr kumimoji="0" lang="ko-KR" altLang="en-US" sz="1500" b="1" i="0" u="none" strike="noStrike" kern="1200" cap="none" spc="-15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년 신규 예산</a:t>
            </a:r>
            <a:endParaRPr kumimoji="0" lang="ko-KR" altLang="en-US" sz="1500" b="1" i="0" u="none" strike="noStrike" kern="1200" cap="none" spc="-150" normalizeH="0" baseline="0" noProof="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4734532" y="2953873"/>
            <a:ext cx="104099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316.6</a:t>
            </a:r>
            <a:r>
              <a:rPr lang="ko-KR" altLang="en-US" sz="1500" b="1" spc="-30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억원</a:t>
            </a:r>
            <a:endParaRPr lang="ko-KR" altLang="en-US" sz="1500" b="1" spc="-3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067311" y="2956163"/>
            <a:ext cx="1358723" cy="29654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71"/>
              </a:spcBef>
              <a:spcAft>
                <a:spcPts val="0"/>
              </a:spcAft>
              <a:buClrTx/>
              <a:buSzTx/>
              <a:buFontTx/>
              <a:buNone/>
              <a:tabLst>
                <a:tab pos="60873" algn="l"/>
                <a:tab pos="97396" algn="l"/>
              </a:tabLst>
              <a:defRPr/>
            </a:pPr>
            <a:r>
              <a:rPr kumimoji="0" lang="ko-KR" altLang="en-US" sz="1500" b="1" i="0" u="none" strike="noStrike" kern="1200" cap="none" spc="-15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정부출연금</a:t>
            </a:r>
            <a:endParaRPr kumimoji="0" lang="ko-KR" altLang="en-US" sz="1500" b="1" i="0" u="none" strike="noStrike" kern="1200" cap="none" spc="-150" normalizeH="0" baseline="0" noProof="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472191" y="2953873"/>
            <a:ext cx="10063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-3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75% </a:t>
            </a:r>
            <a:r>
              <a:rPr kumimoji="0" lang="ko-KR" altLang="en-US" sz="1500" b="1" i="0" u="none" strike="noStrike" kern="1200" cap="none" spc="-3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이내</a:t>
            </a:r>
            <a:endParaRPr kumimoji="0" lang="ko-KR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5205033"/>
              </p:ext>
            </p:extLst>
          </p:nvPr>
        </p:nvGraphicFramePr>
        <p:xfrm>
          <a:off x="591993" y="3488462"/>
          <a:ext cx="7920424" cy="2215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7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59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3304">
                  <a:extLst>
                    <a:ext uri="{9D8B030D-6E8A-4147-A177-3AD203B41FA5}">
                      <a16:colId xmlns:a16="http://schemas.microsoft.com/office/drawing/2014/main" xmlns="" val="3303559411"/>
                    </a:ext>
                  </a:extLst>
                </a:gridCol>
                <a:gridCol w="20290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43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37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내역사업명</a:t>
                      </a:r>
                      <a:endParaRPr lang="ko-KR" altLang="en-US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58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 대상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58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 내용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58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 한도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58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 고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58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5958">
                <a:tc>
                  <a:txBody>
                    <a:bodyPr/>
                    <a:lstStyle/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산학협력</a:t>
                      </a:r>
                      <a:endParaRPr lang="en-US" altLang="ko-KR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기술개발</a:t>
                      </a:r>
                      <a:endParaRPr lang="ko-KR" altLang="en-US" sz="1400" b="1" spc="-100" baseline="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주관</a:t>
                      </a: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중소기업</a:t>
                      </a:r>
                      <a:endParaRPr lang="en-US" altLang="ko-KR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공동개발</a:t>
                      </a: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대학</a:t>
                      </a:r>
                      <a:endParaRPr lang="ko-KR" altLang="en-US" sz="1400" b="1" spc="-100" baseline="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대학의 </a:t>
                      </a:r>
                      <a:r>
                        <a:rPr lang="ko-KR" altLang="en-US" sz="1400" b="1" spc="-10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보유자원을</a:t>
                      </a: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활용한</a:t>
                      </a: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중소기업의 협력</a:t>
                      </a: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R&amp;D </a:t>
                      </a: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</a:t>
                      </a:r>
                      <a:endParaRPr lang="en-US" altLang="ko-KR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81700" fontAlgn="ctr" latinLnBrk="0"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en-US" altLang="ko-KR" sz="1400" b="1" spc="-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1400" b="1" spc="-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단계</a:t>
                      </a:r>
                      <a:r>
                        <a:rPr lang="en-US" altLang="ko-KR" sz="1400" b="1" spc="-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400" b="1" spc="-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최대 </a:t>
                      </a:r>
                      <a:r>
                        <a:rPr lang="en-US" altLang="ko-KR" sz="1400" b="1" spc="-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r>
                        <a:rPr lang="ko-KR" altLang="en-US" sz="1400" b="1" spc="-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개월</a:t>
                      </a:r>
                      <a:r>
                        <a:rPr lang="en-US" altLang="ko-KR" sz="1400" b="1" spc="-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/5</a:t>
                      </a:r>
                      <a:r>
                        <a:rPr lang="ko-KR" altLang="en-US" sz="1400" b="1" spc="-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천만원</a:t>
                      </a:r>
                      <a:endParaRPr lang="en-US" altLang="ko-KR" sz="1400" b="1" spc="-200" baseline="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defTabSz="981700" fontAlgn="ctr" latinLnBrk="0"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en-US" altLang="ko-KR" sz="1400" b="1" spc="-13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1400" b="1" spc="-13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단계</a:t>
                      </a:r>
                      <a:r>
                        <a:rPr lang="en-US" altLang="ko-KR" sz="1400" b="1" spc="-13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400" b="1" spc="-13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최대 </a:t>
                      </a:r>
                      <a:r>
                        <a:rPr lang="en-US" altLang="ko-KR" sz="1400" b="1" spc="-13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400" b="1" spc="-13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1400" b="1" spc="-13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/4</a:t>
                      </a:r>
                      <a:r>
                        <a:rPr lang="ko-KR" altLang="en-US" sz="1400" b="1" spc="-13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1438" algn="l"/>
                          <a:tab pos="114300" algn="l"/>
                        </a:tabLst>
                        <a:defRPr/>
                      </a:pPr>
                      <a:r>
                        <a:rPr lang="ko-KR" altLang="en-US" sz="1400" b="1" spc="-10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자유공모</a:t>
                      </a:r>
                      <a:endParaRPr lang="ko-KR" altLang="en-US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5957835"/>
                  </a:ext>
                </a:extLst>
              </a:tr>
              <a:tr h="955958">
                <a:tc>
                  <a:txBody>
                    <a:bodyPr/>
                    <a:lstStyle/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산연협력</a:t>
                      </a:r>
                      <a:endParaRPr lang="en-US" altLang="ko-KR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기술개발</a:t>
                      </a:r>
                      <a:endParaRPr lang="ko-KR" altLang="en-US" sz="1400" b="1" spc="-100" baseline="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주관</a:t>
                      </a: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중소기업</a:t>
                      </a:r>
                      <a:endParaRPr lang="en-US" altLang="ko-KR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공동개발</a:t>
                      </a: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대학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2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연구기관의 전문기술분야를 기반으로 협력</a:t>
                      </a:r>
                      <a:r>
                        <a:rPr lang="en-US" altLang="ko-KR" sz="1400" b="1" spc="-12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R&amp;D </a:t>
                      </a:r>
                      <a:r>
                        <a:rPr lang="ko-KR" altLang="en-US" sz="1400" b="1" spc="-12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</a:t>
                      </a:r>
                      <a:endParaRPr lang="en-US" altLang="ko-KR" sz="1400" b="1" spc="-12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81700" fontAlgn="ctr" latinLnBrk="0"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en-US" altLang="ko-KR" sz="1400" b="1" spc="-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1400" b="1" spc="-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단계</a:t>
                      </a:r>
                      <a:r>
                        <a:rPr lang="en-US" altLang="ko-KR" sz="1400" b="1" spc="-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400" b="1" spc="-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최대 </a:t>
                      </a:r>
                      <a:r>
                        <a:rPr lang="en-US" altLang="ko-KR" sz="1400" b="1" spc="-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r>
                        <a:rPr lang="ko-KR" altLang="en-US" sz="1400" b="1" spc="-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개월</a:t>
                      </a:r>
                      <a:r>
                        <a:rPr lang="en-US" altLang="ko-KR" sz="1400" b="1" spc="-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/5</a:t>
                      </a:r>
                      <a:r>
                        <a:rPr lang="ko-KR" altLang="en-US" sz="1400" b="1" spc="-20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천만원</a:t>
                      </a:r>
                      <a:endParaRPr lang="en-US" altLang="ko-KR" sz="1400" b="1" spc="-200" baseline="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defTabSz="981700" fontAlgn="ctr" latinLnBrk="0"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en-US" altLang="ko-KR" sz="1400" b="1" spc="-13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1400" b="1" spc="-13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단계</a:t>
                      </a:r>
                      <a:r>
                        <a:rPr lang="en-US" altLang="ko-KR" sz="1400" b="1" spc="-13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400" b="1" spc="-13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최대 </a:t>
                      </a:r>
                      <a:r>
                        <a:rPr lang="en-US" altLang="ko-KR" sz="1400" b="1" spc="-13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400" b="1" spc="-13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1400" b="1" spc="-13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/4</a:t>
                      </a:r>
                      <a:r>
                        <a:rPr lang="ko-KR" altLang="en-US" sz="1400" b="1" spc="-13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1438" algn="l"/>
                          <a:tab pos="114300" algn="l"/>
                        </a:tabLst>
                        <a:defRPr/>
                      </a:pPr>
                      <a:endParaRPr lang="ko-KR" altLang="en-US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6677447"/>
                  </a:ext>
                </a:extLst>
              </a:tr>
            </a:tbl>
          </a:graphicData>
        </a:graphic>
      </p:graphicFrame>
      <p:sp>
        <p:nvSpPr>
          <p:cNvPr id="19" name="모서리가 둥근 직사각형 18"/>
          <p:cNvSpPr/>
          <p:nvPr/>
        </p:nvSpPr>
        <p:spPr>
          <a:xfrm>
            <a:off x="601518" y="5812536"/>
            <a:ext cx="7910897" cy="553792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6350">
            <a:noFill/>
          </a:ln>
          <a:effectLst>
            <a:outerShdw dist="25400" dir="2700000" algn="tl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36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80000" marR="0" lvl="0" indent="-180000" algn="l" defTabSz="914400" rtl="0" eaLnBrk="1" fontAlgn="ctr" latin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3EA3CB"/>
              </a:buClr>
              <a:buSzPct val="100000"/>
              <a:buFontTx/>
              <a:buBlip>
                <a:blip r:embed="rId2"/>
              </a:buBlip>
              <a:tabLst>
                <a:tab pos="355600" algn="l"/>
              </a:tabLst>
              <a:defRPr/>
            </a:pPr>
            <a:r>
              <a:rPr kumimoji="0" lang="en-US" altLang="ko-KR" sz="1200" b="1" i="0" u="none" strike="noStrike" kern="1200" cap="none" spc="-5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sz="1200" b="1" i="0" u="none" strike="noStrike" kern="1200" cap="none" spc="-5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사업내용</a:t>
            </a:r>
            <a:r>
              <a:rPr kumimoji="0" lang="en-US" altLang="ko-KR" sz="1200" b="1" i="0" u="none" strike="noStrike" kern="1200" cap="none" spc="-5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) 1</a:t>
            </a:r>
            <a:r>
              <a:rPr kumimoji="0" lang="ko-KR" altLang="en-US" sz="1200" b="1" i="0" u="none" strike="noStrike" kern="1200" cap="none" spc="-5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단계</a:t>
            </a:r>
            <a:r>
              <a:rPr kumimoji="0" lang="en-US" altLang="ko-KR" sz="1200" b="1" i="0" u="none" strike="noStrike" kern="1200" cap="none" spc="-5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kumimoji="0" lang="ko-KR" altLang="en-US" sz="1200" b="0" i="0" u="none" strike="noStrike" kern="1200" cap="none" spc="-50" normalizeH="0" baseline="0" noProof="0" dirty="0" err="1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예비연구</a:t>
            </a:r>
            <a:r>
              <a:rPr kumimoji="0" lang="en-US" altLang="ko-KR" sz="1200" b="0" i="0" u="none" strike="noStrike" kern="1200" cap="none" spc="-5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(8</a:t>
            </a:r>
            <a:r>
              <a:rPr kumimoji="0" lang="ko-KR" altLang="en-US" sz="1200" b="0" i="0" u="none" strike="noStrike" kern="1200" cap="none" spc="-5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개월</a:t>
            </a:r>
            <a:r>
              <a:rPr kumimoji="0" lang="en-US" altLang="ko-KR" sz="1200" b="0" i="0" u="none" strike="noStrike" kern="1200" cap="none" spc="-5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0.5</a:t>
            </a:r>
            <a:r>
              <a:rPr kumimoji="0" lang="ko-KR" altLang="en-US" sz="1200" b="0" i="0" u="none" strike="noStrike" kern="1200" cap="none" spc="-5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억원 이내</a:t>
            </a:r>
            <a:r>
              <a:rPr kumimoji="0" lang="en-US" altLang="ko-KR" sz="1200" b="0" i="0" u="none" strike="noStrike" kern="1200" cap="none" spc="-5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kumimoji="0" lang="ko-KR" altLang="en-US" sz="1200" b="0" i="0" u="none" strike="noStrike" kern="1200" cap="none" spc="-5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kumimoji="0" lang="en-US" altLang="ko-KR" sz="1200" b="1" i="0" u="none" strike="noStrike" kern="1200" cap="none" spc="-5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kumimoji="0" lang="ko-KR" altLang="en-US" sz="1200" b="1" i="0" u="none" strike="noStrike" kern="1200" cap="none" spc="-5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단계</a:t>
            </a:r>
            <a:r>
              <a:rPr kumimoji="0" lang="en-US" altLang="ko-KR" sz="1200" b="1" i="0" u="none" strike="noStrike" kern="1200" cap="none" spc="-5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kumimoji="0" lang="ko-KR" altLang="en-US" sz="1200" b="0" i="0" u="none" strike="noStrike" kern="1200" cap="none" spc="-5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사업화</a:t>
            </a:r>
            <a:r>
              <a:rPr kumimoji="0" lang="en-US" altLang="ko-KR" sz="1200" b="0" i="0" u="none" strike="noStrike" kern="1200" cap="none" spc="-5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R&amp;D(2</a:t>
            </a:r>
            <a:r>
              <a:rPr kumimoji="0" lang="ko-KR" altLang="en-US" sz="1200" b="0" i="0" u="none" strike="noStrike" kern="1200" cap="none" spc="-5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kumimoji="0" lang="en-US" altLang="ko-KR" sz="1200" b="0" i="0" u="none" strike="noStrike" kern="1200" cap="none" spc="-5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kumimoji="0" lang="en-US" altLang="ko-KR" sz="1200" b="0" i="0" u="none" strike="noStrike" kern="1200" cap="none" spc="-50" normalizeH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1200" b="0" i="0" u="none" strike="noStrike" kern="1200" cap="none" spc="-5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kumimoji="0" lang="ko-KR" altLang="en-US" sz="1200" b="0" i="0" u="none" strike="noStrike" kern="1200" cap="none" spc="-5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억원 이내</a:t>
            </a:r>
            <a:r>
              <a:rPr kumimoji="0" lang="en-US" altLang="ko-KR" sz="1200" b="0" i="0" u="none" strike="noStrike" kern="1200" cap="none" spc="-5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180000" lvl="0" indent="-180000" fontAlgn="ctr">
              <a:lnSpc>
                <a:spcPct val="110000"/>
              </a:lnSpc>
              <a:spcAft>
                <a:spcPts val="300"/>
              </a:spcAft>
              <a:buClr>
                <a:srgbClr val="3EA3CB"/>
              </a:buClr>
              <a:buSzPct val="100000"/>
              <a:buBlip>
                <a:blip r:embed="rId2"/>
              </a:buBlip>
              <a:tabLst>
                <a:tab pos="355600" algn="l"/>
              </a:tabLst>
              <a:defRPr/>
            </a:pPr>
            <a:r>
              <a:rPr lang="en-US" altLang="ko-KR" sz="1200" b="1" spc="-5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spc="-5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지원대상</a:t>
            </a:r>
            <a:r>
              <a:rPr lang="en-US" altLang="ko-KR" sz="1200" b="1" spc="-5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200" spc="-5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기업부설연구소</a:t>
            </a:r>
            <a:r>
              <a:rPr lang="en-US" altLang="ko-KR" sz="1200" spc="-5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spc="-5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또는 연구전담개발부서</a:t>
            </a:r>
            <a:r>
              <a:rPr lang="en-US" altLang="ko-KR" sz="1200" spc="-5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200" spc="-5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보유 중소기업이거나 설립계획이 있는 모든 중소기업</a:t>
            </a:r>
            <a:endParaRPr lang="ko-KR" altLang="en-US" sz="1200" b="1" spc="-5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black">
                  <a:lumMod val="65000"/>
                  <a:lumOff val="3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84"/>
          <p:cNvSpPr/>
          <p:nvPr/>
        </p:nvSpPr>
        <p:spPr>
          <a:xfrm>
            <a:off x="558750" y="1764976"/>
            <a:ext cx="1735566" cy="318321"/>
          </a:xfrm>
          <a:prstGeom prst="round2SameRect">
            <a:avLst/>
          </a:prstGeom>
          <a:solidFill>
            <a:srgbClr val="3B5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-1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사업 목적</a:t>
            </a:r>
            <a:endParaRPr kumimoji="0" lang="ko-KR" altLang="en-US" sz="1600" b="1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67063" y="2067884"/>
            <a:ext cx="7965996" cy="650235"/>
          </a:xfrm>
          <a:prstGeom prst="rect">
            <a:avLst/>
          </a:prstGeom>
          <a:solidFill>
            <a:schemeClr val="bg1"/>
          </a:solidFill>
          <a:ln w="19050" cap="rnd" cmpd="sng" algn="ctr">
            <a:gradFill>
              <a:gsLst>
                <a:gs pos="0">
                  <a:srgbClr val="8FA8D0"/>
                </a:gs>
                <a:gs pos="100000">
                  <a:srgbClr val="3B5DB0"/>
                </a:gs>
              </a:gsLst>
              <a:lin ang="5400000" scaled="1"/>
            </a:gradFill>
            <a:prstDash val="solid"/>
          </a:ln>
          <a:effectLst>
            <a:outerShdw blurRad="50800" dist="76200" dir="2700000" algn="tl" rotWithShape="0">
              <a:prstClr val="black">
                <a:alpha val="9000"/>
              </a:prstClr>
            </a:outerShdw>
          </a:effectLst>
        </p:spPr>
        <p:txBody>
          <a:bodyPr wrap="square" lIns="0" tIns="72000" rIns="0" bIns="66462" rtlCol="0" anchor="ctr" anchorCtr="0">
            <a:scene3d>
              <a:camera prst="orthographicFront"/>
              <a:lightRig rig="threePt" dir="t"/>
            </a:scene3d>
            <a:sp3d>
              <a:bevelT w="0" h="38100"/>
              <a:contourClr>
                <a:srgbClr val="213165"/>
              </a:contourClr>
            </a:sp3d>
          </a:bodyPr>
          <a:lstStyle/>
          <a:p>
            <a:pPr marL="0" marR="0" lvl="0" indent="-422041" algn="ctr" defTabSz="844083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500" b="1" i="0" u="none" strike="noStrike" kern="1200" cap="none" spc="-3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산학연 협력</a:t>
            </a:r>
            <a:r>
              <a:rPr kumimoji="0" lang="en-US" altLang="ko-KR" sz="1500" b="1" i="0" u="none" strike="noStrike" kern="1200" cap="none" spc="-3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R&amp;D </a:t>
            </a:r>
            <a:r>
              <a:rPr kumimoji="0" lang="ko-KR" altLang="en-US" sz="1500" b="1" i="0" u="none" strike="noStrike" kern="1200" cap="none" spc="-3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활성화를 통한 중소기업 일자리 창출과 </a:t>
            </a:r>
            <a:r>
              <a:rPr kumimoji="0" lang="ko-KR" altLang="en-US" sz="1500" b="1" i="0" u="none" strike="noStrike" kern="1200" cap="none" spc="-30" normalizeH="0" baseline="0" noProof="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혁신성장</a:t>
            </a:r>
            <a:r>
              <a:rPr kumimoji="0" lang="ko-KR" altLang="en-US" sz="1500" b="1" i="0" u="none" strike="noStrike" kern="1200" cap="none" spc="-3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촉진</a:t>
            </a:r>
            <a:endParaRPr kumimoji="0" lang="ko-KR" altLang="en-US" sz="1500" b="1" i="0" u="none" strike="noStrike" kern="0" cap="none" spc="-65" normalizeH="0" baseline="0" noProof="0" dirty="0">
              <a:ln cap="sq">
                <a:solidFill>
                  <a:srgbClr val="4F81BD">
                    <a:alpha val="0"/>
                  </a:srgbClr>
                </a:solidFill>
                <a:miter lim="800000"/>
              </a:ln>
              <a:solidFill>
                <a:prstClr val="white"/>
              </a:solidFill>
              <a:effectLst>
                <a:outerShdw blurRad="50800" dir="5400000" algn="t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E270DE-0CE4-4095-AA34-348F64AA0987}" type="slidenum">
              <a:rPr lang="ko-KR" altLang="en-US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pPr/>
              <a:t>14</a:t>
            </a:fld>
            <a:endParaRPr lang="ko-KR" altLang="en-US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4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265353" y="531302"/>
            <a:ext cx="8247062" cy="443820"/>
          </a:xfrm>
        </p:spPr>
        <p:txBody>
          <a:bodyPr/>
          <a:lstStyle/>
          <a:p>
            <a:r>
              <a:rPr lang="en-US" altLang="ko-KR" dirty="0" smtClean="0">
                <a:gradFill>
                  <a:gsLst>
                    <a:gs pos="100000">
                      <a:schemeClr val="tx1"/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3. ’20</a:t>
            </a:r>
            <a:r>
              <a:rPr lang="ko-KR" altLang="en-US" dirty="0" smtClean="0">
                <a:gradFill>
                  <a:gsLst>
                    <a:gs pos="100000">
                      <a:schemeClr val="tx1"/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년 주요사업 안내</a:t>
            </a:r>
            <a:endParaRPr lang="ko-KR" altLang="en-US" dirty="0">
              <a:gradFill>
                <a:gsLst>
                  <a:gs pos="100000">
                    <a:schemeClr val="tx1"/>
                  </a:gs>
                  <a:gs pos="100000">
                    <a:schemeClr val="tx1"/>
                  </a:gs>
                </a:gsLst>
                <a:lin ang="16200000" scaled="1"/>
              </a:gra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0821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그룹 37"/>
          <p:cNvGrpSpPr/>
          <p:nvPr/>
        </p:nvGrpSpPr>
        <p:grpSpPr>
          <a:xfrm>
            <a:off x="290544" y="1208360"/>
            <a:ext cx="3376242" cy="415498"/>
            <a:chOff x="360363" y="1097589"/>
            <a:chExt cx="3376242" cy="415498"/>
          </a:xfrm>
        </p:grpSpPr>
        <p:sp>
          <p:nvSpPr>
            <p:cNvPr id="39" name="직사각형 38"/>
            <p:cNvSpPr/>
            <p:nvPr/>
          </p:nvSpPr>
          <p:spPr>
            <a:xfrm>
              <a:off x="559132" y="1097589"/>
              <a:ext cx="3177473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100" b="1" i="0" u="none" strike="noStrike" kern="0" cap="none" spc="-110" normalizeH="0" baseline="0" noProof="0" dirty="0" smtClean="0">
                  <a:ln>
                    <a:noFill/>
                  </a:ln>
                  <a:gradFill>
                    <a:gsLst>
                      <a:gs pos="38750">
                        <a:srgbClr val="3067C0"/>
                      </a:gs>
                      <a:gs pos="31250">
                        <a:srgbClr val="3067C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(</a:t>
              </a:r>
              <a:r>
                <a:rPr kumimoji="1" lang="ko-KR" altLang="en-US" sz="2100" b="1" i="0" u="none" strike="noStrike" kern="0" cap="none" spc="-110" normalizeH="0" baseline="0" noProof="0" dirty="0" err="1" smtClean="0">
                  <a:ln>
                    <a:noFill/>
                  </a:ln>
                  <a:gradFill>
                    <a:gsLst>
                      <a:gs pos="38750">
                        <a:srgbClr val="3067C0"/>
                      </a:gs>
                      <a:gs pos="31250">
                        <a:srgbClr val="3067C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협력형</a:t>
              </a:r>
              <a:r>
                <a:rPr kumimoji="1" lang="en-US" altLang="ko-KR" sz="2100" b="1" i="0" u="none" strike="noStrike" kern="0" cap="none" spc="-110" normalizeH="0" baseline="0" noProof="0" dirty="0" smtClean="0">
                  <a:ln>
                    <a:noFill/>
                  </a:ln>
                  <a:gradFill>
                    <a:gsLst>
                      <a:gs pos="38750">
                        <a:srgbClr val="3067C0"/>
                      </a:gs>
                      <a:gs pos="31250">
                        <a:srgbClr val="3067C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) </a:t>
              </a:r>
              <a:r>
                <a:rPr kumimoji="1" lang="ko-KR" altLang="en-US" sz="2100" b="1" i="0" u="none" strike="noStrike" kern="0" cap="none" spc="-110" normalizeH="0" baseline="0" noProof="0" dirty="0" err="1" smtClean="0">
                  <a:ln>
                    <a:noFill/>
                  </a:ln>
                  <a:gradFill>
                    <a:gsLst>
                      <a:gs pos="38750">
                        <a:srgbClr val="3067C0"/>
                      </a:gs>
                      <a:gs pos="31250">
                        <a:srgbClr val="3067C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공정품질</a:t>
              </a:r>
              <a:r>
                <a:rPr kumimoji="1" lang="ko-KR" altLang="en-US" sz="2100" b="1" i="0" u="none" strike="noStrike" kern="0" cap="none" spc="-110" normalizeH="0" baseline="0" noProof="0" dirty="0" smtClean="0">
                  <a:ln>
                    <a:noFill/>
                  </a:ln>
                  <a:gradFill>
                    <a:gsLst>
                      <a:gs pos="38750">
                        <a:srgbClr val="3067C0"/>
                      </a:gs>
                      <a:gs pos="31250">
                        <a:srgbClr val="3067C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기술개발</a:t>
              </a:r>
            </a:p>
          </p:txBody>
        </p:sp>
        <p:grpSp>
          <p:nvGrpSpPr>
            <p:cNvPr id="40" name="그룹 39"/>
            <p:cNvGrpSpPr/>
            <p:nvPr/>
          </p:nvGrpSpPr>
          <p:grpSpPr>
            <a:xfrm>
              <a:off x="360363" y="1137117"/>
              <a:ext cx="215900" cy="211444"/>
              <a:chOff x="4001267" y="1218478"/>
              <a:chExt cx="254609" cy="249353"/>
            </a:xfrm>
          </p:grpSpPr>
          <p:sp>
            <p:nvSpPr>
              <p:cNvPr id="41" name="타원 40"/>
              <p:cNvSpPr/>
              <p:nvPr/>
            </p:nvSpPr>
            <p:spPr>
              <a:xfrm>
                <a:off x="4042000" y="1253952"/>
                <a:ext cx="213876" cy="213879"/>
              </a:xfrm>
              <a:prstGeom prst="ellipse">
                <a:avLst/>
              </a:prstGeom>
              <a:gradFill flip="none" rotWithShape="1">
                <a:gsLst>
                  <a:gs pos="26000">
                    <a:schemeClr val="accent4">
                      <a:lumMod val="40000"/>
                      <a:lumOff val="60000"/>
                    </a:schemeClr>
                  </a:gs>
                  <a:gs pos="66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xtLst/>
            </p:spPr>
            <p:txBody>
              <a:bodyPr anchor="ctr"/>
              <a:lstStyle/>
              <a:p>
                <a:pPr marL="0" marR="0" lvl="0" indent="0" algn="l" defTabSz="914315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  <p:sp>
            <p:nvSpPr>
              <p:cNvPr id="42" name="타원 41"/>
              <p:cNvSpPr/>
              <p:nvPr/>
            </p:nvSpPr>
            <p:spPr>
              <a:xfrm>
                <a:off x="4001267" y="1218478"/>
                <a:ext cx="142413" cy="14241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67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oPub돋움체 Medium"/>
                  <a:ea typeface="KoPub돋움체 Medium"/>
                  <a:cs typeface="+mn-cs"/>
                </a:endParaRPr>
              </a:p>
            </p:txBody>
          </p:sp>
        </p:grpSp>
      </p:grpSp>
      <p:sp>
        <p:nvSpPr>
          <p:cNvPr id="34" name="직사각형 33"/>
          <p:cNvSpPr/>
          <p:nvPr/>
        </p:nvSpPr>
        <p:spPr>
          <a:xfrm>
            <a:off x="591993" y="2956163"/>
            <a:ext cx="1358723" cy="2965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71"/>
              </a:spcBef>
              <a:spcAft>
                <a:spcPts val="0"/>
              </a:spcAft>
              <a:buClrTx/>
              <a:buSzTx/>
              <a:buFontTx/>
              <a:buNone/>
              <a:tabLst>
                <a:tab pos="60873" algn="l"/>
                <a:tab pos="97396" algn="l"/>
              </a:tabLst>
              <a:defRPr/>
            </a:pPr>
            <a:r>
              <a:rPr kumimoji="0" lang="ko-KR" altLang="en-US" sz="1500" b="1" i="0" u="none" strike="noStrike" kern="1200" cap="none" spc="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총 예산</a:t>
            </a:r>
            <a:endParaRPr kumimoji="0" lang="ko-KR" altLang="en-US" sz="1500" b="1" i="0" u="none" strike="noStrike" kern="1200" cap="none" spc="0" normalizeH="0" baseline="0" noProof="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996873" y="2953873"/>
            <a:ext cx="104099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395.5</a:t>
            </a:r>
            <a:r>
              <a:rPr lang="ko-KR" altLang="en-US" sz="1500" b="1" spc="-30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억원</a:t>
            </a:r>
            <a:endParaRPr lang="ko-KR" altLang="en-US" sz="1500" b="1" spc="-3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3329652" y="2956163"/>
            <a:ext cx="1358723" cy="29654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71"/>
              </a:spcBef>
              <a:spcAft>
                <a:spcPts val="0"/>
              </a:spcAft>
              <a:buClrTx/>
              <a:buSzTx/>
              <a:buFontTx/>
              <a:buNone/>
              <a:tabLst>
                <a:tab pos="60873" algn="l"/>
                <a:tab pos="97396" algn="l"/>
              </a:tabLst>
              <a:defRPr/>
            </a:pPr>
            <a:r>
              <a:rPr kumimoji="0" lang="en-US" altLang="ko-KR" sz="1500" b="1" i="0" u="none" strike="noStrike" kern="1200" cap="none" spc="-15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20</a:t>
            </a:r>
            <a:r>
              <a:rPr kumimoji="0" lang="ko-KR" altLang="en-US" sz="1500" b="1" i="0" u="none" strike="noStrike" kern="1200" cap="none" spc="-15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년 신규 예산</a:t>
            </a:r>
            <a:endParaRPr kumimoji="0" lang="ko-KR" altLang="en-US" sz="1500" b="1" i="0" u="none" strike="noStrike" kern="1200" cap="none" spc="-150" normalizeH="0" baseline="0" noProof="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4734532" y="2953873"/>
            <a:ext cx="88678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297</a:t>
            </a:r>
            <a:r>
              <a:rPr lang="ko-KR" altLang="en-US" sz="1500" b="1" spc="-30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억원</a:t>
            </a:r>
            <a:endParaRPr lang="ko-KR" altLang="en-US" sz="1500" b="1" spc="-3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067311" y="2956163"/>
            <a:ext cx="1358723" cy="29654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71"/>
              </a:spcBef>
              <a:spcAft>
                <a:spcPts val="0"/>
              </a:spcAft>
              <a:buClrTx/>
              <a:buSzTx/>
              <a:buFontTx/>
              <a:buNone/>
              <a:tabLst>
                <a:tab pos="60873" algn="l"/>
                <a:tab pos="97396" algn="l"/>
              </a:tabLst>
              <a:defRPr/>
            </a:pPr>
            <a:r>
              <a:rPr kumimoji="0" lang="ko-KR" altLang="en-US" sz="1500" b="1" i="0" u="none" strike="noStrike" kern="1200" cap="none" spc="-15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정부출연금</a:t>
            </a:r>
            <a:endParaRPr kumimoji="0" lang="ko-KR" altLang="en-US" sz="1500" b="1" i="0" u="none" strike="noStrike" kern="1200" cap="none" spc="-150" normalizeH="0" baseline="0" noProof="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472191" y="2953873"/>
            <a:ext cx="121860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-15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65~75% </a:t>
            </a:r>
            <a:r>
              <a:rPr kumimoji="0" lang="ko-KR" altLang="en-US" sz="1500" b="1" i="0" u="none" strike="noStrike" kern="1200" cap="none" spc="-15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이내</a:t>
            </a:r>
            <a:endParaRPr kumimoji="0" lang="ko-KR" altLang="en-US" sz="15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3436983"/>
              </p:ext>
            </p:extLst>
          </p:nvPr>
        </p:nvGraphicFramePr>
        <p:xfrm>
          <a:off x="591993" y="3488463"/>
          <a:ext cx="7920424" cy="2745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6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75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37509">
                  <a:extLst>
                    <a:ext uri="{9D8B030D-6E8A-4147-A177-3AD203B41FA5}">
                      <a16:colId xmlns:a16="http://schemas.microsoft.com/office/drawing/2014/main" xmlns="" val="714663692"/>
                    </a:ext>
                  </a:extLst>
                </a:gridCol>
                <a:gridCol w="15762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04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5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내역사업명</a:t>
                      </a:r>
                      <a:endParaRPr lang="ko-KR" altLang="en-US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58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 대상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58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 내용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58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 한도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58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 고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58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혁신형</a:t>
                      </a: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R&amp;D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5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스마트공장</a:t>
                      </a:r>
                      <a:r>
                        <a:rPr lang="ko-KR" altLang="en-US" sz="1400" b="1" spc="-15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400" b="1" spc="-15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수준확인서</a:t>
                      </a:r>
                      <a:r>
                        <a:rPr lang="ko-KR" altLang="en-US" sz="1400" b="1" spc="-15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보유기업 또는 </a:t>
                      </a:r>
                      <a:r>
                        <a:rPr lang="ko-KR" altLang="en-US" sz="1400" b="1" spc="-15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스마트공장</a:t>
                      </a:r>
                      <a:r>
                        <a:rPr lang="ko-KR" altLang="en-US" sz="1400" b="1" spc="-15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 기업</a:t>
                      </a:r>
                      <a:endParaRPr lang="en-US" altLang="ko-KR" sz="1400" b="1" spc="-15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도전적</a:t>
                      </a: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공정혁신</a:t>
                      </a:r>
                      <a:endParaRPr lang="en-US" altLang="ko-KR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기술개발 지원</a:t>
                      </a:r>
                      <a:endParaRPr lang="en-US" altLang="ko-KR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81700" fontAlgn="ctr" latinLnBrk="0"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ko-KR" altLang="en-US" sz="1400" b="1" spc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최대 </a:t>
                      </a:r>
                      <a:r>
                        <a:rPr lang="en-US" altLang="ko-KR" sz="1400" b="1" spc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400" b="1" spc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1400" b="1" spc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</a:p>
                    <a:p>
                      <a:pPr algn="ctr" defTabSz="981700" fontAlgn="ctr" latinLnBrk="0"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en-US" altLang="ko-KR" sz="1400" b="1" kern="1200" spc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ko-KR" altLang="en-US" sz="1400" b="1" kern="1200" spc="0" dirty="0" err="1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억원</a:t>
                      </a:r>
                      <a:endParaRPr lang="ko-KR" altLang="en-US" sz="1400" b="1" kern="1200" spc="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1438" algn="l"/>
                          <a:tab pos="114300" algn="l"/>
                        </a:tabLst>
                        <a:defRPr/>
                      </a:pPr>
                      <a:r>
                        <a:rPr lang="ko-KR" altLang="en-US" sz="1400" b="1" spc="-10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자유공모</a:t>
                      </a:r>
                      <a:endParaRPr lang="ko-KR" altLang="en-US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5957835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현장형</a:t>
                      </a: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R&amp;D</a:t>
                      </a:r>
                      <a:endParaRPr lang="ko-KR" altLang="en-US" sz="1400" b="1" spc="-100" baseline="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3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제품을 직접 생산하는 </a:t>
                      </a:r>
                      <a:r>
                        <a:rPr lang="en-US" altLang="ko-KR" sz="1400" b="1" spc="-13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400" b="1" spc="-13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평균 매출액 </a:t>
                      </a:r>
                      <a:r>
                        <a:rPr lang="en-US" altLang="ko-KR" sz="1400" b="1" spc="-13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120</a:t>
                      </a:r>
                      <a:r>
                        <a:rPr lang="ko-KR" altLang="en-US" sz="1400" b="1" spc="-13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 이하 제조 중소기업</a:t>
                      </a:r>
                      <a:endParaRPr lang="en-US" altLang="ko-KR" sz="1400" b="1" spc="-13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25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현장 맞춤형</a:t>
                      </a:r>
                      <a:endParaRPr lang="en-US" altLang="ko-KR" sz="1400" b="1" spc="-25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0"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25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공정기술개발지원</a:t>
                      </a:r>
                      <a:endParaRPr lang="ko-KR" altLang="en-US" sz="1400" b="1" spc="-250" baseline="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81700" fontAlgn="ctr" latinLnBrk="0"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ko-KR" altLang="en-US" sz="1400" b="1" spc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최대 </a:t>
                      </a:r>
                      <a:r>
                        <a:rPr lang="en-US" altLang="ko-KR" sz="1400" b="1" spc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400" b="1" spc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1400" b="1" spc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</a:p>
                    <a:p>
                      <a:pPr algn="ctr" defTabSz="981700" fontAlgn="ctr" latinLnBrk="0"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en-US" altLang="ko-KR" sz="1400" b="1" spc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0.5</a:t>
                      </a:r>
                      <a:r>
                        <a:rPr lang="ko-KR" altLang="en-US" sz="1400" b="1" spc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1438" algn="l"/>
                          <a:tab pos="114300" algn="l"/>
                        </a:tabLst>
                        <a:defRPr/>
                      </a:pPr>
                      <a:endParaRPr lang="ko-KR" altLang="en-US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6677447"/>
                  </a:ext>
                </a:extLst>
              </a:tr>
            </a:tbl>
          </a:graphicData>
        </a:graphic>
      </p:graphicFrame>
      <p:sp>
        <p:nvSpPr>
          <p:cNvPr id="21" name="직사각형 284"/>
          <p:cNvSpPr/>
          <p:nvPr/>
        </p:nvSpPr>
        <p:spPr>
          <a:xfrm>
            <a:off x="558750" y="1764976"/>
            <a:ext cx="1735566" cy="318321"/>
          </a:xfrm>
          <a:prstGeom prst="round2SameRect">
            <a:avLst/>
          </a:prstGeom>
          <a:solidFill>
            <a:srgbClr val="3B5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-1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사업 목적</a:t>
            </a:r>
            <a:endParaRPr kumimoji="0" lang="ko-KR" altLang="en-US" sz="1600" b="1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67063" y="2067884"/>
            <a:ext cx="7965996" cy="650235"/>
          </a:xfrm>
          <a:prstGeom prst="rect">
            <a:avLst/>
          </a:prstGeom>
          <a:solidFill>
            <a:schemeClr val="bg1"/>
          </a:solidFill>
          <a:ln w="19050" cap="rnd" cmpd="sng" algn="ctr">
            <a:gradFill>
              <a:gsLst>
                <a:gs pos="0">
                  <a:srgbClr val="8FA8D0"/>
                </a:gs>
                <a:gs pos="100000">
                  <a:srgbClr val="8FA8D0"/>
                </a:gs>
              </a:gsLst>
              <a:lin ang="5400000" scaled="1"/>
            </a:gradFill>
            <a:prstDash val="solid"/>
          </a:ln>
          <a:effectLst>
            <a:outerShdw blurRad="50800" dist="76200" dir="2700000" algn="tl" rotWithShape="0">
              <a:prstClr val="black">
                <a:alpha val="9000"/>
              </a:prstClr>
            </a:outerShdw>
          </a:effectLst>
        </p:spPr>
        <p:txBody>
          <a:bodyPr wrap="square" lIns="0" tIns="72000" rIns="0" bIns="66462" rtlCol="0" anchor="ctr" anchorCtr="0">
            <a:scene3d>
              <a:camera prst="orthographicFront"/>
              <a:lightRig rig="threePt" dir="t"/>
            </a:scene3d>
            <a:sp3d>
              <a:bevelT w="0" h="38100"/>
              <a:contourClr>
                <a:srgbClr val="213165"/>
              </a:contourClr>
            </a:sp3d>
          </a:bodyPr>
          <a:lstStyle/>
          <a:p>
            <a:pPr marL="0" marR="0" lvl="0" indent="-422041" algn="ctr" defTabSz="844083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500" b="1" i="0" u="none" strike="noStrike" kern="1200" cap="none" spc="-3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제조공정을 혁신적으로 개선하여 </a:t>
            </a:r>
            <a:r>
              <a:rPr kumimoji="0" lang="ko-KR" altLang="en-US" sz="1500" b="1" i="0" u="none" strike="noStrike" kern="1200" cap="none" spc="-30" normalizeH="0" baseline="0" noProof="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스마트공장</a:t>
            </a:r>
            <a:r>
              <a:rPr kumimoji="0" lang="ko-KR" altLang="en-US" sz="1500" b="1" i="0" u="none" strike="noStrike" kern="1200" cap="none" spc="-3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구축 촉진 및</a:t>
            </a:r>
            <a:endParaRPr kumimoji="0" lang="en-US" altLang="ko-KR" sz="1500" b="1" i="0" u="none" strike="noStrike" kern="1200" cap="none" spc="-30" normalizeH="0" baseline="0" noProof="0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-422041" algn="ctr" defTabSz="844083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500" b="1" i="0" u="none" strike="noStrike" kern="0" cap="none" spc="-30" normalizeH="0" baseline="0" noProof="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r="5400000" algn="t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스마트수준</a:t>
            </a:r>
            <a:r>
              <a:rPr kumimoji="0" lang="ko-KR" altLang="en-US" sz="1500" b="1" i="0" u="none" strike="noStrike" kern="0" cap="none" spc="-3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r="5400000" algn="t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향상</a:t>
            </a:r>
            <a:r>
              <a:rPr kumimoji="0" lang="en-US" altLang="ko-KR" sz="1500" b="1" i="0" u="none" strike="noStrike" kern="0" cap="none" spc="-3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r="5400000" algn="t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sz="1500" b="1" i="0" u="none" strike="noStrike" kern="0" cap="none" spc="-3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r="5400000" algn="t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고도화</a:t>
            </a:r>
            <a:r>
              <a:rPr kumimoji="0" lang="en-US" altLang="ko-KR" sz="1500" b="1" i="0" u="none" strike="noStrike" kern="0" cap="none" spc="-3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r="5400000" algn="t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0" lang="ko-KR" altLang="en-US" sz="1500" b="1" i="0" u="none" strike="noStrike" kern="0" cap="none" spc="-3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r="5400000" algn="t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을 통한 제조 경쟁력 강화</a:t>
            </a:r>
            <a:endParaRPr kumimoji="0" lang="ko-KR" altLang="en-US" sz="1500" b="1" i="0" u="none" strike="noStrike" kern="0" cap="none" spc="-65" normalizeH="0" baseline="0" noProof="0" dirty="0">
              <a:ln cap="sq">
                <a:solidFill>
                  <a:srgbClr val="4F81BD">
                    <a:alpha val="0"/>
                  </a:srgbClr>
                </a:solidFill>
                <a:miter lim="800000"/>
              </a:ln>
              <a:solidFill>
                <a:prstClr val="white"/>
              </a:solidFill>
              <a:effectLst>
                <a:outerShdw blurRad="50800" dir="5400000" algn="t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E270DE-0CE4-4095-AA34-348F64AA0987}" type="slidenum">
              <a:rPr lang="ko-KR" altLang="en-US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pPr/>
              <a:t>15</a:t>
            </a:fld>
            <a:endParaRPr lang="ko-KR" altLang="en-US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9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265353" y="531302"/>
            <a:ext cx="8247062" cy="443820"/>
          </a:xfrm>
        </p:spPr>
        <p:txBody>
          <a:bodyPr/>
          <a:lstStyle/>
          <a:p>
            <a:r>
              <a:rPr lang="en-US" altLang="ko-KR" dirty="0" smtClean="0">
                <a:gradFill>
                  <a:gsLst>
                    <a:gs pos="100000">
                      <a:schemeClr val="tx1"/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3. ’20</a:t>
            </a:r>
            <a:r>
              <a:rPr lang="ko-KR" altLang="en-US" dirty="0" smtClean="0">
                <a:gradFill>
                  <a:gsLst>
                    <a:gs pos="100000">
                      <a:schemeClr val="tx1"/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년 주요사업 안내</a:t>
            </a:r>
            <a:endParaRPr lang="ko-KR" altLang="en-US" dirty="0">
              <a:gradFill>
                <a:gsLst>
                  <a:gs pos="100000">
                    <a:schemeClr val="tx1"/>
                  </a:gs>
                  <a:gs pos="100000">
                    <a:schemeClr val="tx1"/>
                  </a:gs>
                </a:gsLst>
                <a:lin ang="16200000" scaled="1"/>
              </a:gra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0970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그룹 37"/>
          <p:cNvGrpSpPr/>
          <p:nvPr/>
        </p:nvGrpSpPr>
        <p:grpSpPr>
          <a:xfrm>
            <a:off x="290544" y="1208360"/>
            <a:ext cx="5098187" cy="415498"/>
            <a:chOff x="360363" y="1097589"/>
            <a:chExt cx="5098187" cy="415498"/>
          </a:xfrm>
        </p:grpSpPr>
        <p:sp>
          <p:nvSpPr>
            <p:cNvPr id="39" name="직사각형 38"/>
            <p:cNvSpPr/>
            <p:nvPr/>
          </p:nvSpPr>
          <p:spPr>
            <a:xfrm>
              <a:off x="559132" y="1097589"/>
              <a:ext cx="4899418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100" b="1" i="0" u="none" strike="noStrike" kern="0" cap="none" spc="-110" normalizeH="0" baseline="0" noProof="0" dirty="0" smtClean="0">
                  <a:ln>
                    <a:noFill/>
                  </a:ln>
                  <a:solidFill>
                    <a:srgbClr val="08826B"/>
                  </a:solidFill>
                  <a:effectLst/>
                  <a:uLnTx/>
                  <a:uFillTx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(</a:t>
              </a:r>
              <a:r>
                <a:rPr kumimoji="1" lang="ko-KR" altLang="en-US" sz="2100" b="1" kern="0" spc="-110" dirty="0" smtClean="0">
                  <a:solidFill>
                    <a:srgbClr val="08826B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기타</a:t>
              </a:r>
              <a:r>
                <a:rPr kumimoji="1" lang="en-US" altLang="ko-KR" sz="2100" b="1" i="0" u="none" strike="noStrike" kern="0" cap="none" spc="-110" normalizeH="0" baseline="0" noProof="0" dirty="0" smtClean="0">
                  <a:ln>
                    <a:noFill/>
                  </a:ln>
                  <a:solidFill>
                    <a:srgbClr val="08826B"/>
                  </a:solidFill>
                  <a:effectLst/>
                  <a:uLnTx/>
                  <a:uFillTx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kumimoji="1" lang="ko-KR" altLang="en-US" sz="2100" b="1" i="0" u="none" strike="noStrike" kern="0" cap="none" spc="-110" normalizeH="0" baseline="0" noProof="0" dirty="0" smtClean="0">
                  <a:ln>
                    <a:noFill/>
                  </a:ln>
                  <a:solidFill>
                    <a:srgbClr val="08826B"/>
                  </a:solidFill>
                  <a:effectLst/>
                  <a:uLnTx/>
                  <a:uFillTx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신규</a:t>
              </a:r>
              <a:r>
                <a:rPr kumimoji="1" lang="en-US" altLang="ko-KR" sz="2100" b="1" i="0" u="none" strike="noStrike" kern="0" cap="none" spc="-110" normalizeH="0" baseline="0" noProof="0" dirty="0" smtClean="0">
                  <a:ln>
                    <a:noFill/>
                  </a:ln>
                  <a:solidFill>
                    <a:srgbClr val="08826B"/>
                  </a:solidFill>
                  <a:effectLst/>
                  <a:uLnTx/>
                  <a:uFillTx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) AI </a:t>
              </a:r>
              <a:r>
                <a:rPr kumimoji="1" lang="ko-KR" altLang="en-US" sz="2100" b="1" i="0" u="none" strike="noStrike" kern="0" cap="none" spc="-110" normalizeH="0" baseline="0" noProof="0" dirty="0" smtClean="0">
                  <a:ln>
                    <a:noFill/>
                  </a:ln>
                  <a:solidFill>
                    <a:srgbClr val="08826B"/>
                  </a:solidFill>
                  <a:effectLst/>
                  <a:uLnTx/>
                  <a:uFillTx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기반 고부가 신제품기술개발</a:t>
              </a:r>
            </a:p>
          </p:txBody>
        </p:sp>
        <p:grpSp>
          <p:nvGrpSpPr>
            <p:cNvPr id="40" name="그룹 39"/>
            <p:cNvGrpSpPr/>
            <p:nvPr/>
          </p:nvGrpSpPr>
          <p:grpSpPr>
            <a:xfrm>
              <a:off x="360363" y="1137117"/>
              <a:ext cx="215900" cy="211444"/>
              <a:chOff x="4001267" y="1218478"/>
              <a:chExt cx="254609" cy="249353"/>
            </a:xfrm>
          </p:grpSpPr>
          <p:sp>
            <p:nvSpPr>
              <p:cNvPr id="41" name="타원 40"/>
              <p:cNvSpPr/>
              <p:nvPr/>
            </p:nvSpPr>
            <p:spPr>
              <a:xfrm>
                <a:off x="4042000" y="1253952"/>
                <a:ext cx="213876" cy="213879"/>
              </a:xfrm>
              <a:prstGeom prst="ellipse">
                <a:avLst/>
              </a:prstGeom>
              <a:gradFill flip="none" rotWithShape="1">
                <a:gsLst>
                  <a:gs pos="26000">
                    <a:schemeClr val="accent4">
                      <a:lumMod val="40000"/>
                      <a:lumOff val="60000"/>
                    </a:schemeClr>
                  </a:gs>
                  <a:gs pos="66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xtLst/>
            </p:spPr>
            <p:txBody>
              <a:bodyPr anchor="ctr"/>
              <a:lstStyle/>
              <a:p>
                <a:pPr marL="0" marR="0" lvl="0" indent="0" algn="l" defTabSz="914315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  <p:sp>
            <p:nvSpPr>
              <p:cNvPr id="42" name="타원 41"/>
              <p:cNvSpPr/>
              <p:nvPr/>
            </p:nvSpPr>
            <p:spPr>
              <a:xfrm>
                <a:off x="4001267" y="1218478"/>
                <a:ext cx="142413" cy="14241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67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oPub돋움체 Medium"/>
                  <a:ea typeface="KoPub돋움체 Medium"/>
                  <a:cs typeface="+mn-cs"/>
                </a:endParaRPr>
              </a:p>
            </p:txBody>
          </p:sp>
        </p:grpSp>
      </p:grpSp>
      <p:sp>
        <p:nvSpPr>
          <p:cNvPr id="34" name="직사각형 33"/>
          <p:cNvSpPr/>
          <p:nvPr/>
        </p:nvSpPr>
        <p:spPr>
          <a:xfrm>
            <a:off x="591993" y="2956163"/>
            <a:ext cx="1358723" cy="2965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71"/>
              </a:spcBef>
              <a:spcAft>
                <a:spcPts val="0"/>
              </a:spcAft>
              <a:buClrTx/>
              <a:buSzTx/>
              <a:buFontTx/>
              <a:buNone/>
              <a:tabLst>
                <a:tab pos="60873" algn="l"/>
                <a:tab pos="97396" algn="l"/>
              </a:tabLst>
              <a:defRPr/>
            </a:pPr>
            <a:r>
              <a:rPr kumimoji="0" lang="ko-KR" altLang="en-US" sz="1500" b="1" i="0" u="none" strike="noStrike" kern="1200" cap="none" spc="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총 예산</a:t>
            </a:r>
            <a:endParaRPr kumimoji="0" lang="ko-KR" altLang="en-US" sz="1500" b="1" i="0" u="none" strike="noStrike" kern="1200" cap="none" spc="0" normalizeH="0" baseline="0" noProof="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996873" y="2953873"/>
            <a:ext cx="104099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149.3</a:t>
            </a:r>
            <a:r>
              <a:rPr lang="ko-KR" altLang="en-US" sz="1500" b="1" spc="-30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억원</a:t>
            </a:r>
            <a:endParaRPr lang="ko-KR" altLang="en-US" sz="1500" b="1" spc="-3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3329652" y="2956163"/>
            <a:ext cx="1358723" cy="29654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71"/>
              </a:spcBef>
              <a:spcAft>
                <a:spcPts val="0"/>
              </a:spcAft>
              <a:buClrTx/>
              <a:buSzTx/>
              <a:buFontTx/>
              <a:buNone/>
              <a:tabLst>
                <a:tab pos="60873" algn="l"/>
                <a:tab pos="97396" algn="l"/>
              </a:tabLst>
              <a:defRPr/>
            </a:pPr>
            <a:r>
              <a:rPr kumimoji="0" lang="en-US" altLang="ko-KR" sz="1500" b="1" i="0" u="none" strike="noStrike" kern="1200" cap="none" spc="-15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20</a:t>
            </a:r>
            <a:r>
              <a:rPr kumimoji="0" lang="ko-KR" altLang="en-US" sz="1500" b="1" i="0" u="none" strike="noStrike" kern="1200" cap="none" spc="-15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년 신규 예산</a:t>
            </a:r>
            <a:endParaRPr kumimoji="0" lang="ko-KR" altLang="en-US" sz="1500" b="1" i="0" u="none" strike="noStrike" kern="1200" cap="none" spc="-150" normalizeH="0" baseline="0" noProof="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4734532" y="2953873"/>
            <a:ext cx="104099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149.3</a:t>
            </a:r>
            <a:r>
              <a:rPr lang="ko-KR" altLang="en-US" sz="1500" b="1" spc="-30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억원</a:t>
            </a:r>
            <a:endParaRPr lang="ko-KR" altLang="en-US" sz="1500" b="1" spc="-3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067311" y="2956163"/>
            <a:ext cx="1358723" cy="29654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71"/>
              </a:spcBef>
              <a:spcAft>
                <a:spcPts val="0"/>
              </a:spcAft>
              <a:buClrTx/>
              <a:buSzTx/>
              <a:buFontTx/>
              <a:buNone/>
              <a:tabLst>
                <a:tab pos="60873" algn="l"/>
                <a:tab pos="97396" algn="l"/>
              </a:tabLst>
              <a:defRPr/>
            </a:pPr>
            <a:r>
              <a:rPr kumimoji="0" lang="ko-KR" altLang="en-US" sz="1500" b="1" i="0" u="none" strike="noStrike" kern="1200" cap="none" spc="-15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정부출연금</a:t>
            </a:r>
            <a:endParaRPr kumimoji="0" lang="ko-KR" altLang="en-US" sz="1500" b="1" i="0" u="none" strike="noStrike" kern="1200" cap="none" spc="-150" normalizeH="0" baseline="0" noProof="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472191" y="2953873"/>
            <a:ext cx="10063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-3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65% </a:t>
            </a:r>
            <a:r>
              <a:rPr kumimoji="0" lang="ko-KR" altLang="en-US" sz="1500" b="1" i="0" u="none" strike="noStrike" kern="1200" cap="none" spc="-3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이내</a:t>
            </a:r>
            <a:endParaRPr kumimoji="0" lang="ko-KR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84"/>
          <p:cNvSpPr/>
          <p:nvPr/>
        </p:nvSpPr>
        <p:spPr>
          <a:xfrm>
            <a:off x="558750" y="1764976"/>
            <a:ext cx="1735566" cy="318321"/>
          </a:xfrm>
          <a:prstGeom prst="round2SameRect">
            <a:avLst/>
          </a:prstGeom>
          <a:solidFill>
            <a:srgbClr val="0A9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-1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사업 목적</a:t>
            </a:r>
            <a:endParaRPr kumimoji="0" lang="ko-KR" altLang="en-US" sz="1600" b="1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67063" y="2067884"/>
            <a:ext cx="7965996" cy="650235"/>
          </a:xfrm>
          <a:prstGeom prst="rect">
            <a:avLst/>
          </a:prstGeom>
          <a:solidFill>
            <a:schemeClr val="bg1"/>
          </a:solidFill>
          <a:ln w="19050" cap="rnd" cmpd="sng" algn="ctr"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rgbClr val="0A987D"/>
                </a:gs>
              </a:gsLst>
              <a:lin ang="5400000" scaled="1"/>
            </a:gradFill>
            <a:prstDash val="solid"/>
          </a:ln>
          <a:effectLst>
            <a:outerShdw blurRad="50800" dist="76200" dir="2700000" algn="tl" rotWithShape="0">
              <a:prstClr val="black">
                <a:alpha val="9000"/>
              </a:prstClr>
            </a:outerShdw>
          </a:effectLst>
        </p:spPr>
        <p:txBody>
          <a:bodyPr wrap="square" lIns="0" tIns="72000" rIns="0" bIns="66462" rtlCol="0" anchor="ctr" anchorCtr="0">
            <a:scene3d>
              <a:camera prst="orthographicFront"/>
              <a:lightRig rig="threePt" dir="t"/>
            </a:scene3d>
            <a:sp3d>
              <a:bevelT w="0" h="38100"/>
              <a:contourClr>
                <a:srgbClr val="213165"/>
              </a:contourClr>
            </a:sp3d>
          </a:bodyPr>
          <a:lstStyle/>
          <a:p>
            <a:pPr marL="0" marR="0" lvl="0" indent="0" algn="ctr" defTabSz="9817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5097"/>
              </a:buClr>
              <a:buSzPct val="80000"/>
              <a:buFontTx/>
              <a:buNone/>
              <a:tabLst>
                <a:tab pos="355600" algn="l"/>
              </a:tabLst>
              <a:defRPr/>
            </a:pPr>
            <a:r>
              <a:rPr kumimoji="0" lang="ko-KR" altLang="en-US" sz="1500" b="1" i="0" u="none" strike="noStrike" kern="1200" cap="none" spc="-3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제조 및 서비스 중소기업의 경쟁력 강화를 위해</a:t>
            </a:r>
            <a:endParaRPr kumimoji="0" lang="en-US" altLang="ko-KR" sz="1500" b="1" i="0" u="none" strike="noStrike" kern="1200" cap="none" spc="-30" normalizeH="0" baseline="0" noProof="0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ctr" defTabSz="9817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5097"/>
              </a:buClr>
              <a:buSzPct val="80000"/>
              <a:buFontTx/>
              <a:buNone/>
              <a:tabLst>
                <a:tab pos="355600" algn="l"/>
              </a:tabLst>
              <a:defRPr/>
            </a:pPr>
            <a:r>
              <a:rPr lang="ko-KR" altLang="en-US" sz="1500" b="1" spc="-3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인공지능</a:t>
            </a:r>
            <a:r>
              <a:rPr lang="en-US" altLang="ko-KR" sz="1500" b="1" spc="-3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(AI) </a:t>
            </a:r>
            <a:r>
              <a:rPr lang="ko-KR" altLang="en-US" sz="1500" b="1" spc="-3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기술을 적용한 고부가가치 신제품 개발 </a:t>
            </a:r>
            <a:r>
              <a:rPr lang="en-US" altLang="ko-KR" sz="1500" b="1" spc="-3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R&amp;D </a:t>
            </a:r>
            <a:r>
              <a:rPr lang="ko-KR" altLang="en-US" sz="1500" b="1" spc="-3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지원</a:t>
            </a:r>
            <a:endParaRPr kumimoji="0" lang="en-US" altLang="ko-KR" sz="1500" b="1" i="0" u="none" strike="noStrike" kern="1200" cap="none" spc="-30" normalizeH="0" baseline="0" noProof="0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3591238"/>
              </p:ext>
            </p:extLst>
          </p:nvPr>
        </p:nvGraphicFramePr>
        <p:xfrm>
          <a:off x="591993" y="3488463"/>
          <a:ext cx="7920423" cy="2385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3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96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3614">
                  <a:extLst>
                    <a:ext uri="{9D8B030D-6E8A-4147-A177-3AD203B41FA5}">
                      <a16:colId xmlns:a16="http://schemas.microsoft.com/office/drawing/2014/main" xmlns="" val="2672414645"/>
                    </a:ext>
                  </a:extLst>
                </a:gridCol>
                <a:gridCol w="13070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07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5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내역사업명</a:t>
                      </a:r>
                      <a:endParaRPr lang="ko-KR" altLang="en-US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7A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 대상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7A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 내용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7A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 한도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7A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 고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7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8000">
                <a:tc>
                  <a:txBody>
                    <a:bodyPr/>
                    <a:lstStyle/>
                    <a:p>
                      <a:pPr algn="ctr" latinLnBrk="0">
                        <a:lnSpc>
                          <a:spcPct val="120000"/>
                        </a:lnSpc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AI </a:t>
                      </a: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기반</a:t>
                      </a:r>
                      <a:endParaRPr lang="en-US" altLang="ko-KR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0">
                        <a:lnSpc>
                          <a:spcPct val="120000"/>
                        </a:lnSpc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고부가 신제품 </a:t>
                      </a:r>
                      <a:endParaRPr lang="en-US" altLang="ko-KR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0">
                        <a:lnSpc>
                          <a:spcPct val="120000"/>
                        </a:lnSpc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기술개발</a:t>
                      </a:r>
                      <a:endParaRPr lang="en-US" altLang="ko-KR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81700" fontAlgn="ctr" latinLnBrk="0">
                        <a:lnSpc>
                          <a:spcPct val="120000"/>
                        </a:lnSpc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ko-KR" altLang="en-US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중소기업기본법 제</a:t>
                      </a:r>
                      <a:r>
                        <a:rPr lang="en-US" altLang="ko-KR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조에 의한 중소기업</a:t>
                      </a:r>
                      <a:endParaRPr lang="en-US" altLang="ko-KR" sz="1400" b="1" spc="-15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defTabSz="981700" fontAlgn="ctr" latinLnBrk="0">
                        <a:lnSpc>
                          <a:spcPct val="120000"/>
                        </a:lnSpc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endParaRPr lang="en-US" altLang="ko-KR" sz="500" b="1" spc="-15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ctr" defTabSz="981700" fontAlgn="ctr" latinLnBrk="0">
                        <a:lnSpc>
                          <a:spcPct val="120000"/>
                        </a:lnSpc>
                        <a:buClr>
                          <a:srgbClr val="175097"/>
                        </a:buClr>
                        <a:buSzPct val="80000"/>
                        <a:buFontTx/>
                        <a:buNone/>
                        <a:tabLst>
                          <a:tab pos="355600" algn="l"/>
                        </a:tabLst>
                      </a:pPr>
                      <a:r>
                        <a:rPr lang="ko-KR" altLang="en-US" sz="1300" b="1" spc="-17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①기업부설연구소</a:t>
                      </a:r>
                      <a:r>
                        <a:rPr lang="en-US" altLang="ko-KR" sz="1300" b="1" spc="-17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300" b="1" spc="-17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또는 연구개발전담부서</a:t>
                      </a:r>
                      <a:r>
                        <a:rPr lang="en-US" altLang="ko-KR" sz="1300" b="1" spc="-17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300" b="1" spc="-17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보유기업 </a:t>
                      </a:r>
                      <a:endParaRPr lang="en-US" altLang="ko-KR" sz="1300" b="1" spc="-170" baseline="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ctr" defTabSz="981700" fontAlgn="ctr" latinLnBrk="0">
                        <a:lnSpc>
                          <a:spcPct val="120000"/>
                        </a:lnSpc>
                        <a:buClr>
                          <a:srgbClr val="175097"/>
                        </a:buClr>
                        <a:buSzPct val="80000"/>
                        <a:buFontTx/>
                        <a:buNone/>
                        <a:tabLst>
                          <a:tab pos="355600" algn="l"/>
                        </a:tabLst>
                      </a:pPr>
                      <a:r>
                        <a:rPr lang="ko-KR" altLang="en-US" sz="1300" b="1" spc="-1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②기존제품을 보유한 기업</a:t>
                      </a:r>
                      <a:endParaRPr lang="en-US" altLang="ko-KR" sz="1300" b="1" spc="-15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81700" fontAlgn="ctr" latinLnBrk="0">
                        <a:lnSpc>
                          <a:spcPct val="120000"/>
                        </a:lnSpc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en-US" altLang="ko-KR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AI </a:t>
                      </a:r>
                      <a:r>
                        <a:rPr lang="ko-KR" altLang="en-US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기술을 활용하여</a:t>
                      </a:r>
                      <a:endParaRPr lang="en-US" altLang="ko-KR" sz="1400" b="1" spc="-15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defTabSz="981700" fontAlgn="ctr" latinLnBrk="0">
                        <a:lnSpc>
                          <a:spcPct val="120000"/>
                        </a:lnSpc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ko-KR" altLang="en-US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기존 제품과 차별화되는</a:t>
                      </a:r>
                      <a:endParaRPr lang="en-US" altLang="ko-KR" sz="1400" b="1" spc="-15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defTabSz="981700" fontAlgn="ctr" latinLnBrk="0">
                        <a:lnSpc>
                          <a:spcPct val="120000"/>
                        </a:lnSpc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ko-KR" altLang="en-US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고부가가치 제품</a:t>
                      </a:r>
                      <a:r>
                        <a:rPr lang="en-US" altLang="ko-KR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서비스</a:t>
                      </a:r>
                      <a:r>
                        <a:rPr lang="en-US" altLang="ko-KR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algn="ctr" defTabSz="981700" fontAlgn="ctr" latinLnBrk="0">
                        <a:lnSpc>
                          <a:spcPct val="120000"/>
                        </a:lnSpc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ko-KR" altLang="en-US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개발</a:t>
                      </a:r>
                      <a:r>
                        <a:rPr lang="en-US" altLang="ko-KR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R&amp;D </a:t>
                      </a:r>
                      <a:r>
                        <a:rPr lang="ko-KR" altLang="en-US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</a:t>
                      </a:r>
                      <a:endParaRPr lang="en-US" altLang="ko-KR" sz="1400" b="1" spc="-15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81700" fontAlgn="ctr" latinLnBrk="0">
                        <a:lnSpc>
                          <a:spcPct val="120000"/>
                        </a:lnSpc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ko-KR" altLang="en-US" sz="1400" b="1" spc="-3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최대 </a:t>
                      </a:r>
                      <a:r>
                        <a:rPr lang="en-US" altLang="ko-KR" sz="1400" b="1" spc="-3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400" b="1" spc="-3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1400" b="1" spc="-3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</a:p>
                    <a:p>
                      <a:pPr algn="ctr" defTabSz="981700" fontAlgn="ctr" latinLnBrk="0">
                        <a:lnSpc>
                          <a:spcPct val="120000"/>
                        </a:lnSpc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en-US" altLang="ko-KR" sz="1400" b="1" spc="-3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400" b="1" spc="-3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</a:t>
                      </a:r>
                      <a:endParaRPr lang="ko-KR" altLang="en-US" sz="1400" b="1" spc="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1438" algn="l"/>
                          <a:tab pos="114300" algn="l"/>
                        </a:tabLst>
                        <a:defRPr/>
                      </a:pPr>
                      <a:r>
                        <a:rPr lang="ko-KR" altLang="en-US" sz="1400" b="1" spc="-10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자유공모</a:t>
                      </a:r>
                      <a:endParaRPr lang="ko-KR" altLang="en-US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6677447"/>
                  </a:ext>
                </a:extLst>
              </a:tr>
            </a:tbl>
          </a:graphicData>
        </a:graphic>
      </p:graphicFrame>
      <p:sp>
        <p:nvSpPr>
          <p:cNvPr id="19" name="모서리가 둥근 직사각형 18"/>
          <p:cNvSpPr/>
          <p:nvPr/>
        </p:nvSpPr>
        <p:spPr>
          <a:xfrm>
            <a:off x="601518" y="5943168"/>
            <a:ext cx="7910897" cy="31218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6350">
            <a:noFill/>
          </a:ln>
          <a:effectLst>
            <a:outerShdw dist="25400" dir="2700000" algn="tl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36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80000" marR="0" lvl="0" indent="-180000" algn="l" defTabSz="914400" rtl="0" eaLnBrk="1" fontAlgn="ctr" latin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3EA3CB"/>
              </a:buClr>
              <a:buSzPct val="100000"/>
              <a:buFontTx/>
              <a:buBlip>
                <a:blip r:embed="rId2"/>
              </a:buBlip>
              <a:tabLst>
                <a:tab pos="355600" algn="l"/>
              </a:tabLst>
              <a:defRPr/>
            </a:pPr>
            <a:r>
              <a:rPr kumimoji="0" lang="ko-KR" altLang="en-US" sz="1200" b="1" i="0" u="none" strike="noStrike" kern="1200" cap="none" spc="-100" normalizeH="0" baseline="0" noProof="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고부가가치 제품</a:t>
            </a:r>
            <a:r>
              <a:rPr kumimoji="0" lang="en-US" altLang="ko-KR" sz="1200" b="1" i="0" u="none" strike="noStrike" kern="1200" cap="none" spc="-100" normalizeH="0" baseline="0" noProof="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sz="1200" b="1" i="0" u="none" strike="noStrike" kern="1200" cap="none" spc="-100" normalizeH="0" baseline="0" noProof="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서비스</a:t>
            </a:r>
            <a:r>
              <a:rPr kumimoji="0" lang="en-US" altLang="ko-KR" sz="1200" b="1" i="0" u="none" strike="noStrike" kern="1200" cap="none" spc="-100" normalizeH="0" baseline="0" noProof="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kumimoji="0" lang="ko-KR" altLang="en-US" sz="1200" b="1" i="0" u="none" strike="noStrike" kern="1200" cap="none" spc="-100" normalizeH="0" baseline="0" noProof="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개발 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제품 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+ AI(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인공지능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기술 등 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예시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인공지능 스피커 등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kumimoji="0" lang="ko-KR" altLang="en-US" sz="1200" b="0" i="0" u="none" strike="noStrike" kern="1200" cap="none" spc="-100" normalizeH="0" baseline="0" noProof="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E270DE-0CE4-4095-AA34-348F64AA0987}" type="slidenum">
              <a:rPr lang="ko-KR" altLang="en-US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pPr/>
              <a:t>16</a:t>
            </a:fld>
            <a:endParaRPr lang="ko-KR" altLang="en-US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3" name="텍스트 개체 틀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>
                <a:gradFill>
                  <a:gsLst>
                    <a:gs pos="100000">
                      <a:schemeClr val="tx1"/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3. ’20</a:t>
            </a:r>
            <a:r>
              <a:rPr lang="ko-KR" altLang="en-US" dirty="0" smtClean="0">
                <a:gradFill>
                  <a:gsLst>
                    <a:gs pos="100000">
                      <a:schemeClr val="tx1"/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년 주요사업 안내</a:t>
            </a:r>
            <a:endParaRPr lang="ko-KR" altLang="en-US" dirty="0">
              <a:gradFill>
                <a:gsLst>
                  <a:gs pos="100000">
                    <a:schemeClr val="tx1"/>
                  </a:gs>
                  <a:gs pos="100000">
                    <a:schemeClr val="tx1"/>
                  </a:gs>
                </a:gsLst>
                <a:lin ang="16200000" scaled="1"/>
              </a:gra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6717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그룹 37"/>
          <p:cNvGrpSpPr/>
          <p:nvPr/>
        </p:nvGrpSpPr>
        <p:grpSpPr>
          <a:xfrm>
            <a:off x="290544" y="1208360"/>
            <a:ext cx="4485840" cy="415498"/>
            <a:chOff x="360363" y="1097589"/>
            <a:chExt cx="4485840" cy="415498"/>
          </a:xfrm>
        </p:grpSpPr>
        <p:sp>
          <p:nvSpPr>
            <p:cNvPr id="39" name="직사각형 38"/>
            <p:cNvSpPr/>
            <p:nvPr/>
          </p:nvSpPr>
          <p:spPr>
            <a:xfrm>
              <a:off x="559132" y="1097589"/>
              <a:ext cx="428707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100" b="1" i="0" u="none" strike="noStrike" kern="0" cap="none" spc="-110" normalizeH="0" baseline="0" noProof="0" dirty="0" smtClean="0">
                  <a:ln>
                    <a:noFill/>
                  </a:ln>
                  <a:solidFill>
                    <a:srgbClr val="08826B"/>
                  </a:solidFill>
                  <a:effectLst/>
                  <a:uLnTx/>
                  <a:uFillTx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(</a:t>
              </a:r>
              <a:r>
                <a:rPr kumimoji="1" lang="ko-KR" altLang="en-US" sz="2100" b="1" kern="0" spc="-110" dirty="0" smtClean="0">
                  <a:solidFill>
                    <a:srgbClr val="08826B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기타</a:t>
              </a:r>
              <a:r>
                <a:rPr kumimoji="1" lang="en-US" altLang="ko-KR" sz="2100" b="1" i="0" u="none" strike="noStrike" kern="0" cap="none" spc="-110" normalizeH="0" baseline="0" noProof="0" dirty="0" smtClean="0">
                  <a:ln>
                    <a:noFill/>
                  </a:ln>
                  <a:solidFill>
                    <a:srgbClr val="08826B"/>
                  </a:solidFill>
                  <a:effectLst/>
                  <a:uLnTx/>
                  <a:uFillTx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kumimoji="1" lang="ko-KR" altLang="en-US" sz="2100" b="1" i="0" u="none" strike="noStrike" kern="0" cap="none" spc="-110" normalizeH="0" baseline="0" noProof="0" dirty="0" smtClean="0">
                  <a:ln>
                    <a:noFill/>
                  </a:ln>
                  <a:solidFill>
                    <a:srgbClr val="08826B"/>
                  </a:solidFill>
                  <a:effectLst/>
                  <a:uLnTx/>
                  <a:uFillTx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신규</a:t>
              </a:r>
              <a:r>
                <a:rPr kumimoji="1" lang="en-US" altLang="ko-KR" sz="2100" b="1" i="0" u="none" strike="noStrike" kern="0" cap="none" spc="-110" normalizeH="0" baseline="0" noProof="0" dirty="0" smtClean="0">
                  <a:ln>
                    <a:noFill/>
                  </a:ln>
                  <a:solidFill>
                    <a:srgbClr val="08826B"/>
                  </a:solidFill>
                  <a:effectLst/>
                  <a:uLnTx/>
                  <a:uFillTx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) </a:t>
              </a:r>
              <a:r>
                <a:rPr kumimoji="1" lang="ko-KR" altLang="en-US" sz="2100" b="1" i="0" u="none" strike="noStrike" kern="0" cap="none" spc="-110" normalizeH="0" baseline="0" noProof="0" dirty="0" smtClean="0">
                  <a:ln>
                    <a:noFill/>
                  </a:ln>
                  <a:solidFill>
                    <a:srgbClr val="08826B"/>
                  </a:solidFill>
                  <a:effectLst/>
                  <a:uLnTx/>
                  <a:uFillTx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빅데이터기반 </a:t>
              </a:r>
              <a:r>
                <a:rPr kumimoji="1" lang="ko-KR" altLang="en-US" sz="2100" b="1" i="0" u="none" strike="noStrike" kern="0" cap="none" spc="-110" normalizeH="0" baseline="0" noProof="0" dirty="0" err="1" smtClean="0">
                  <a:ln>
                    <a:noFill/>
                  </a:ln>
                  <a:solidFill>
                    <a:srgbClr val="08826B"/>
                  </a:solidFill>
                  <a:effectLst/>
                  <a:uLnTx/>
                  <a:uFillTx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서비스개발</a:t>
              </a:r>
              <a:endParaRPr kumimoji="1" lang="ko-KR" altLang="en-US" sz="2100" b="1" i="0" u="none" strike="noStrike" kern="0" cap="none" spc="-110" normalizeH="0" baseline="0" noProof="0" dirty="0" smtClean="0">
                <a:ln>
                  <a:noFill/>
                </a:ln>
                <a:solidFill>
                  <a:srgbClr val="08826B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grpSp>
          <p:nvGrpSpPr>
            <p:cNvPr id="40" name="그룹 39"/>
            <p:cNvGrpSpPr/>
            <p:nvPr/>
          </p:nvGrpSpPr>
          <p:grpSpPr>
            <a:xfrm>
              <a:off x="360363" y="1137117"/>
              <a:ext cx="215900" cy="211444"/>
              <a:chOff x="4001267" y="1218478"/>
              <a:chExt cx="254609" cy="249353"/>
            </a:xfrm>
          </p:grpSpPr>
          <p:sp>
            <p:nvSpPr>
              <p:cNvPr id="41" name="타원 40"/>
              <p:cNvSpPr/>
              <p:nvPr/>
            </p:nvSpPr>
            <p:spPr>
              <a:xfrm>
                <a:off x="4042000" y="1253952"/>
                <a:ext cx="213876" cy="213879"/>
              </a:xfrm>
              <a:prstGeom prst="ellipse">
                <a:avLst/>
              </a:prstGeom>
              <a:gradFill flip="none" rotWithShape="1">
                <a:gsLst>
                  <a:gs pos="26000">
                    <a:schemeClr val="accent4">
                      <a:lumMod val="40000"/>
                      <a:lumOff val="60000"/>
                    </a:schemeClr>
                  </a:gs>
                  <a:gs pos="66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xtLst/>
            </p:spPr>
            <p:txBody>
              <a:bodyPr anchor="ctr"/>
              <a:lstStyle/>
              <a:p>
                <a:pPr marL="0" marR="0" lvl="0" indent="0" algn="l" defTabSz="914315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  <p:sp>
            <p:nvSpPr>
              <p:cNvPr id="42" name="타원 41"/>
              <p:cNvSpPr/>
              <p:nvPr/>
            </p:nvSpPr>
            <p:spPr>
              <a:xfrm>
                <a:off x="4001267" y="1218478"/>
                <a:ext cx="142413" cy="14241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67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oPub돋움체 Medium"/>
                  <a:ea typeface="KoPub돋움체 Medium"/>
                  <a:cs typeface="+mn-cs"/>
                </a:endParaRPr>
              </a:p>
            </p:txBody>
          </p:sp>
        </p:grpSp>
      </p:grpSp>
      <p:sp>
        <p:nvSpPr>
          <p:cNvPr id="34" name="직사각형 33"/>
          <p:cNvSpPr/>
          <p:nvPr/>
        </p:nvSpPr>
        <p:spPr>
          <a:xfrm>
            <a:off x="591993" y="2956163"/>
            <a:ext cx="1358723" cy="2965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71"/>
              </a:spcBef>
              <a:spcAft>
                <a:spcPts val="0"/>
              </a:spcAft>
              <a:buClrTx/>
              <a:buSzTx/>
              <a:buFontTx/>
              <a:buNone/>
              <a:tabLst>
                <a:tab pos="60873" algn="l"/>
                <a:tab pos="97396" algn="l"/>
              </a:tabLst>
              <a:defRPr/>
            </a:pPr>
            <a:r>
              <a:rPr kumimoji="0" lang="ko-KR" altLang="en-US" sz="1500" b="1" i="0" u="none" strike="noStrike" kern="1200" cap="none" spc="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총 예산</a:t>
            </a:r>
            <a:endParaRPr kumimoji="0" lang="ko-KR" altLang="en-US" sz="1500" b="1" i="0" u="none" strike="noStrike" kern="1200" cap="none" spc="0" normalizeH="0" baseline="0" noProof="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996873" y="2953873"/>
            <a:ext cx="93262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62.5</a:t>
            </a:r>
            <a:r>
              <a:rPr lang="ko-KR" altLang="en-US" sz="1500" b="1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억원</a:t>
            </a:r>
          </a:p>
        </p:txBody>
      </p:sp>
      <p:sp>
        <p:nvSpPr>
          <p:cNvPr id="37" name="직사각형 36"/>
          <p:cNvSpPr/>
          <p:nvPr/>
        </p:nvSpPr>
        <p:spPr>
          <a:xfrm>
            <a:off x="3329652" y="2956163"/>
            <a:ext cx="1358723" cy="29654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71"/>
              </a:spcBef>
              <a:spcAft>
                <a:spcPts val="0"/>
              </a:spcAft>
              <a:buClrTx/>
              <a:buSzTx/>
              <a:buFontTx/>
              <a:buNone/>
              <a:tabLst>
                <a:tab pos="60873" algn="l"/>
                <a:tab pos="97396" algn="l"/>
              </a:tabLst>
              <a:defRPr/>
            </a:pPr>
            <a:r>
              <a:rPr kumimoji="0" lang="en-US" altLang="ko-KR" sz="1500" b="1" i="0" u="none" strike="noStrike" kern="1200" cap="none" spc="-15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20</a:t>
            </a:r>
            <a:r>
              <a:rPr kumimoji="0" lang="ko-KR" altLang="en-US" sz="1500" b="1" i="0" u="none" strike="noStrike" kern="1200" cap="none" spc="-15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년 신규 예산</a:t>
            </a:r>
            <a:endParaRPr kumimoji="0" lang="ko-KR" altLang="en-US" sz="1500" b="1" i="0" u="none" strike="noStrike" kern="1200" cap="none" spc="-150" normalizeH="0" baseline="0" noProof="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4734532" y="2953873"/>
            <a:ext cx="93262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62.5</a:t>
            </a:r>
            <a:r>
              <a:rPr lang="ko-KR" altLang="en-US" sz="1500" b="1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억원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6067311" y="2956163"/>
            <a:ext cx="1358723" cy="29654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71"/>
              </a:spcBef>
              <a:spcAft>
                <a:spcPts val="0"/>
              </a:spcAft>
              <a:buClrTx/>
              <a:buSzTx/>
              <a:buFontTx/>
              <a:buNone/>
              <a:tabLst>
                <a:tab pos="60873" algn="l"/>
                <a:tab pos="97396" algn="l"/>
              </a:tabLst>
              <a:defRPr/>
            </a:pPr>
            <a:r>
              <a:rPr kumimoji="0" lang="ko-KR" altLang="en-US" sz="1500" b="1" i="0" u="none" strike="noStrike" kern="1200" cap="none" spc="-15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정부출연금</a:t>
            </a:r>
            <a:endParaRPr kumimoji="0" lang="ko-KR" altLang="en-US" sz="1500" b="1" i="0" u="none" strike="noStrike" kern="1200" cap="none" spc="-150" normalizeH="0" baseline="0" noProof="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472191" y="2953873"/>
            <a:ext cx="10063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-3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65% </a:t>
            </a:r>
            <a:r>
              <a:rPr kumimoji="0" lang="ko-KR" altLang="en-US" sz="1500" b="1" i="0" u="none" strike="noStrike" kern="1200" cap="none" spc="-3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이내</a:t>
            </a:r>
            <a:endParaRPr kumimoji="0" lang="ko-KR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84"/>
          <p:cNvSpPr/>
          <p:nvPr/>
        </p:nvSpPr>
        <p:spPr>
          <a:xfrm>
            <a:off x="558750" y="1764976"/>
            <a:ext cx="1735566" cy="318321"/>
          </a:xfrm>
          <a:prstGeom prst="round2SameRect">
            <a:avLst/>
          </a:prstGeom>
          <a:solidFill>
            <a:srgbClr val="0A9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-1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사업 목적</a:t>
            </a:r>
            <a:endParaRPr kumimoji="0" lang="ko-KR" altLang="en-US" sz="1600" b="1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67063" y="2067884"/>
            <a:ext cx="7965996" cy="650235"/>
          </a:xfrm>
          <a:prstGeom prst="rect">
            <a:avLst/>
          </a:prstGeom>
          <a:solidFill>
            <a:schemeClr val="bg1"/>
          </a:solidFill>
          <a:ln w="19050" cap="rnd" cmpd="sng" algn="ctr"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rgbClr val="0A987D"/>
                </a:gs>
              </a:gsLst>
              <a:lin ang="5400000" scaled="1"/>
            </a:gradFill>
            <a:prstDash val="solid"/>
          </a:ln>
          <a:effectLst>
            <a:outerShdw blurRad="50800" dist="76200" dir="2700000" algn="tl" rotWithShape="0">
              <a:prstClr val="black">
                <a:alpha val="9000"/>
              </a:prstClr>
            </a:outerShdw>
          </a:effectLst>
        </p:spPr>
        <p:txBody>
          <a:bodyPr wrap="square" lIns="0" tIns="72000" rIns="0" bIns="66462" rtlCol="0" anchor="ctr" anchorCtr="0">
            <a:scene3d>
              <a:camera prst="orthographicFront"/>
              <a:lightRig rig="threePt" dir="t"/>
            </a:scene3d>
            <a:sp3d>
              <a:bevelT w="0" h="38100"/>
              <a:contourClr>
                <a:srgbClr val="213165"/>
              </a:contourClr>
            </a:sp3d>
          </a:bodyPr>
          <a:lstStyle/>
          <a:p>
            <a:pPr marL="0" marR="0" lvl="0" indent="0" algn="ctr" defTabSz="9817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5097"/>
              </a:buClr>
              <a:buSzPct val="80000"/>
              <a:buFontTx/>
              <a:buNone/>
              <a:tabLst>
                <a:tab pos="355600" algn="l"/>
              </a:tabLst>
              <a:defRPr/>
            </a:pPr>
            <a:r>
              <a:rPr kumimoji="0" lang="ko-KR" altLang="en-US" sz="1500" b="1" i="0" u="none" strike="noStrike" kern="1200" cap="none" spc="-3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민간 및 </a:t>
            </a:r>
            <a:r>
              <a:rPr kumimoji="0" lang="ko-KR" altLang="en-US" sz="1500" b="1" i="0" u="none" strike="noStrike" kern="1200" cap="none" spc="-3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공공이 보유한 빅데이터를 기반으로 혁신적인 서비스 모델을 개발하여</a:t>
            </a:r>
            <a:endParaRPr kumimoji="0" lang="en-US" altLang="ko-KR" sz="1500" b="1" i="0" u="none" strike="noStrike" kern="1200" cap="none" spc="-30" normalizeH="0" baseline="0" noProof="0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ctr" defTabSz="9817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5097"/>
              </a:buClr>
              <a:buSzPct val="80000"/>
              <a:buFontTx/>
              <a:buNone/>
              <a:tabLst>
                <a:tab pos="355600" algn="l"/>
              </a:tabLst>
              <a:defRPr/>
            </a:pPr>
            <a:r>
              <a:rPr lang="ko-KR" altLang="en-US" sz="1500" b="1" spc="-3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중소기업의 </a:t>
            </a:r>
            <a:r>
              <a:rPr lang="ko-KR" altLang="en-US" sz="1500" b="1" spc="-3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신산업분야</a:t>
            </a:r>
            <a:r>
              <a:rPr lang="ko-KR" altLang="en-US" sz="1500" b="1" spc="-3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경쟁력 확보</a:t>
            </a:r>
            <a:endParaRPr kumimoji="0" lang="en-US" altLang="ko-KR" sz="1500" b="1" i="0" u="none" strike="noStrike" kern="1200" cap="none" spc="-3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22" name="표 21"/>
          <p:cNvGraphicFramePr>
            <a:graphicFrameLocks noGrp="1"/>
          </p:cNvGraphicFramePr>
          <p:nvPr>
            <p:extLst/>
          </p:nvPr>
        </p:nvGraphicFramePr>
        <p:xfrm>
          <a:off x="591993" y="3488463"/>
          <a:ext cx="7920423" cy="2176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3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xmlns="" val="3674073992"/>
                    </a:ext>
                  </a:extLst>
                </a:gridCol>
                <a:gridCol w="13846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69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내역사업명</a:t>
                      </a:r>
                      <a:endParaRPr lang="ko-KR" altLang="en-US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7A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 대상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7A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 내용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7A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 한도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7A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 고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7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36000">
                <a:tc>
                  <a:txBody>
                    <a:bodyPr/>
                    <a:lstStyle/>
                    <a:p>
                      <a:pPr algn="ctr" latinLnBrk="0">
                        <a:lnSpc>
                          <a:spcPct val="120000"/>
                        </a:lnSpc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빅데이터기반</a:t>
                      </a:r>
                      <a:endParaRPr lang="en-US" altLang="ko-KR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0">
                        <a:lnSpc>
                          <a:spcPct val="120000"/>
                        </a:lnSpc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서비스 개발</a:t>
                      </a:r>
                      <a:endParaRPr lang="en-US" altLang="ko-KR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81700" fontAlgn="ctr" latinLnBrk="0">
                        <a:lnSpc>
                          <a:spcPct val="120000"/>
                        </a:lnSpc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ko-KR" altLang="en-US" sz="1400" b="1" spc="-30" dirty="0" err="1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중소기업법</a:t>
                      </a:r>
                      <a:endParaRPr lang="en-US" altLang="ko-KR" sz="1400" b="1" spc="-3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defTabSz="981700" fontAlgn="ctr" latinLnBrk="0">
                        <a:lnSpc>
                          <a:spcPct val="120000"/>
                        </a:lnSpc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ko-KR" altLang="en-US" sz="1400" b="1" spc="-3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</a:t>
                      </a:r>
                      <a:r>
                        <a:rPr lang="en-US" altLang="ko-KR" sz="1400" b="1" spc="-3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400" b="1" spc="-3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조에 의한</a:t>
                      </a:r>
                      <a:endParaRPr lang="en-US" altLang="ko-KR" sz="1400" b="1" spc="-3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defTabSz="981700" fontAlgn="ctr" latinLnBrk="0">
                        <a:lnSpc>
                          <a:spcPct val="120000"/>
                        </a:lnSpc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ko-KR" altLang="en-US" sz="1400" b="1" spc="-3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중소기업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81700" fontAlgn="ctr" latinLnBrk="0">
                        <a:lnSpc>
                          <a:spcPct val="120000"/>
                        </a:lnSpc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ko-KR" altLang="en-US" sz="1400" b="1" spc="-3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빅데이터를 활용한</a:t>
                      </a:r>
                      <a:endParaRPr lang="en-US" altLang="ko-KR" sz="1400" b="1" spc="-3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defTabSz="981700" fontAlgn="ctr" latinLnBrk="0">
                        <a:lnSpc>
                          <a:spcPct val="120000"/>
                        </a:lnSpc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ko-KR" altLang="en-US" sz="1400" b="1" spc="-3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혁신적인 서비스 모델을</a:t>
                      </a:r>
                      <a:r>
                        <a:rPr lang="ko-KR" altLang="en-US" sz="1400" b="1" spc="-3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개발하도록 </a:t>
                      </a:r>
                      <a:r>
                        <a:rPr lang="en-US" altLang="ko-KR" sz="1400" b="1" spc="-3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R&amp;D</a:t>
                      </a:r>
                      <a:r>
                        <a:rPr lang="ko-KR" altLang="en-US" sz="1400" b="1" spc="-3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</a:t>
                      </a:r>
                      <a:endParaRPr lang="en-US" altLang="ko-KR" sz="1400" b="1" spc="-3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81700" fontAlgn="ctr" latinLnBrk="0">
                        <a:lnSpc>
                          <a:spcPct val="120000"/>
                        </a:lnSpc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ko-KR" altLang="en-US" sz="1400" b="1" spc="-3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최대 </a:t>
                      </a:r>
                      <a:r>
                        <a:rPr lang="en-US" altLang="ko-KR" sz="1400" b="1" spc="-3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400" b="1" spc="-3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1400" b="1" spc="-3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</a:p>
                    <a:p>
                      <a:pPr algn="ctr" defTabSz="981700" fontAlgn="ctr" latinLnBrk="0">
                        <a:lnSpc>
                          <a:spcPct val="120000"/>
                        </a:lnSpc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en-US" altLang="ko-KR" sz="1400" b="1" spc="-3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1400" b="1" spc="-3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</a:t>
                      </a:r>
                      <a:endParaRPr lang="ko-KR" altLang="en-US" sz="1400" b="1" spc="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1438" algn="l"/>
                          <a:tab pos="114300" algn="l"/>
                        </a:tabLst>
                        <a:defRPr/>
                      </a:pPr>
                      <a:r>
                        <a:rPr lang="ko-KR" altLang="en-US" sz="1400" b="1" spc="-10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품목지정</a:t>
                      </a:r>
                      <a:endParaRPr lang="ko-KR" altLang="en-US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6677447"/>
                  </a:ext>
                </a:extLst>
              </a:tr>
            </a:tbl>
          </a:graphicData>
        </a:graphic>
      </p:graphicFrame>
      <p:sp>
        <p:nvSpPr>
          <p:cNvPr id="19" name="모서리가 둥근 직사각형 18"/>
          <p:cNvSpPr/>
          <p:nvPr/>
        </p:nvSpPr>
        <p:spPr>
          <a:xfrm>
            <a:off x="601518" y="5757698"/>
            <a:ext cx="7910897" cy="553792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6350">
            <a:noFill/>
          </a:ln>
          <a:effectLst>
            <a:outerShdw dist="25400" dir="2700000" algn="tl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36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80000" marR="0" lvl="0" indent="-180000" algn="l" defTabSz="914400" rtl="0" eaLnBrk="1" fontAlgn="ctr" latin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3EA3CB"/>
              </a:buClr>
              <a:buSzPct val="100000"/>
              <a:buFontTx/>
              <a:buBlip>
                <a:blip r:embed="rId2"/>
              </a:buBlip>
              <a:tabLst>
                <a:tab pos="355600" algn="l"/>
              </a:tabLst>
              <a:defRPr/>
            </a:pPr>
            <a:r>
              <a:rPr kumimoji="0" lang="en-US" altLang="ko-KR" sz="1200" b="1" i="0" u="none" strike="noStrike" kern="1200" cap="none" spc="-100" normalizeH="0" baseline="0" noProof="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(1</a:t>
            </a:r>
            <a:r>
              <a:rPr kumimoji="0" lang="ko-KR" altLang="en-US" sz="1200" b="1" i="0" u="none" strike="noStrike" kern="1200" cap="none" spc="-10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단계</a:t>
            </a:r>
            <a:r>
              <a:rPr kumimoji="0" lang="en-US" altLang="ko-KR" sz="1200" b="1" i="0" u="none" strike="noStrike" kern="1200" cap="none" spc="-10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1200" b="1" i="0" u="none" strike="noStrike" kern="1200" cap="none" spc="-100" normalizeH="0" baseline="0" noProof="0" dirty="0" err="1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전략분야</a:t>
            </a:r>
            <a:r>
              <a:rPr kumimoji="0" lang="ko-KR" altLang="en-US" sz="1200" b="1" i="0" u="none" strike="noStrike" kern="1200" cap="none" spc="-10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설정</a:t>
            </a:r>
            <a:r>
              <a:rPr kumimoji="0" lang="en-US" altLang="ko-KR" sz="1200" b="1" i="0" u="none" strike="noStrike" kern="1200" cap="none" spc="-10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kumimoji="0" lang="ko-KR" altLang="en-US" sz="1200" b="0" i="0" u="none" strike="noStrike" kern="1200" cap="none" spc="-10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사업성과 </a:t>
            </a:r>
            <a:r>
              <a:rPr kumimoji="0" lang="ko-KR" altLang="en-US" sz="1200" b="0" i="0" u="none" strike="noStrike" kern="1200" cap="none" spc="-100" normalizeH="0" baseline="0" noProof="0" dirty="0" err="1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기술성이</a:t>
            </a:r>
            <a:r>
              <a:rPr kumimoji="0" lang="ko-KR" altLang="en-US" sz="1200" b="0" i="0" u="none" strike="noStrike" kern="1200" cap="none" spc="-10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높은 전략 품목 지정</a:t>
            </a:r>
            <a:endParaRPr kumimoji="0" lang="en-US" altLang="ko-KR" sz="1200" b="0" i="0" u="none" strike="noStrike" kern="1200" cap="none" spc="-100" normalizeH="0" baseline="0" noProof="0" dirty="0" smtClean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0000" marR="0" lvl="0" indent="-180000" algn="l" defTabSz="914400" rtl="0" eaLnBrk="1" fontAlgn="ctr" latin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3EA3CB"/>
              </a:buClr>
              <a:buSzPct val="100000"/>
              <a:buFontTx/>
              <a:buBlip>
                <a:blip r:embed="rId2"/>
              </a:buBlip>
              <a:tabLst>
                <a:tab pos="355600" algn="l"/>
              </a:tabLst>
              <a:defRPr/>
            </a:pPr>
            <a:r>
              <a:rPr kumimoji="0" lang="en-US" altLang="ko-KR" sz="1200" b="1" i="0" u="none" strike="noStrike" kern="1200" cap="none" spc="-10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(2</a:t>
            </a:r>
            <a:r>
              <a:rPr kumimoji="0" lang="ko-KR" altLang="en-US" sz="1200" b="1" i="0" u="none" strike="noStrike" kern="1200" cap="none" spc="-10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단계</a:t>
            </a:r>
            <a:r>
              <a:rPr kumimoji="0" lang="en-US" altLang="ko-KR" sz="1200" b="1" i="0" u="none" strike="noStrike" kern="1200" cap="none" spc="-10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1200" b="1" i="0" u="none" strike="noStrike" kern="1200" cap="none" spc="-10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서비스 개발 지원</a:t>
            </a:r>
            <a:r>
              <a:rPr kumimoji="0" lang="en-US" altLang="ko-KR" sz="1200" b="1" i="0" u="none" strike="noStrike" kern="1200" cap="none" spc="-10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0" lang="en-US" altLang="ko-KR" sz="1200" b="1" i="0" u="none" strike="noStrike" kern="1200" cap="none" spc="-100" normalizeH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1200" i="0" u="none" strike="noStrike" kern="1200" cap="none" spc="-100" normalizeH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혁신적인 서비스 모델을 개발하도록 </a:t>
            </a:r>
            <a:r>
              <a:rPr kumimoji="0" lang="en-US" altLang="ko-KR" sz="1200" i="0" u="none" strike="noStrike" kern="1200" cap="none" spc="-100" normalizeH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R&amp;D</a:t>
            </a:r>
            <a:r>
              <a:rPr kumimoji="0" lang="ko-KR" altLang="en-US" sz="1200" i="0" u="none" strike="noStrike" kern="1200" cap="none" spc="-100" normalizeH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지원</a:t>
            </a:r>
            <a:endParaRPr kumimoji="0" lang="ko-KR" altLang="en-US" sz="1200" b="0" i="0" u="none" strike="noStrike" kern="1200" cap="none" spc="-100" normalizeH="0" baseline="0" noProof="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E270DE-0CE4-4095-AA34-348F64AA0987}" type="slidenum">
              <a:rPr lang="ko-KR" altLang="en-US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pPr/>
              <a:t>17</a:t>
            </a:fld>
            <a:endParaRPr lang="ko-KR" altLang="en-US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0" name="텍스트 개체 틀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>
                <a:gradFill>
                  <a:gsLst>
                    <a:gs pos="100000">
                      <a:schemeClr val="tx1"/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3. ’20</a:t>
            </a:r>
            <a:r>
              <a:rPr lang="ko-KR" altLang="en-US" dirty="0" smtClean="0">
                <a:gradFill>
                  <a:gsLst>
                    <a:gs pos="100000">
                      <a:schemeClr val="tx1"/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년 주요사업 안내</a:t>
            </a:r>
            <a:endParaRPr lang="ko-KR" altLang="en-US" dirty="0">
              <a:gradFill>
                <a:gsLst>
                  <a:gs pos="100000">
                    <a:schemeClr val="tx1"/>
                  </a:gs>
                  <a:gs pos="100000">
                    <a:schemeClr val="tx1"/>
                  </a:gs>
                </a:gsLst>
                <a:lin ang="16200000" scaled="1"/>
              </a:gra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3925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그룹 37"/>
          <p:cNvGrpSpPr/>
          <p:nvPr/>
        </p:nvGrpSpPr>
        <p:grpSpPr>
          <a:xfrm>
            <a:off x="290544" y="1208360"/>
            <a:ext cx="3623424" cy="415498"/>
            <a:chOff x="360363" y="1097589"/>
            <a:chExt cx="3623424" cy="415498"/>
          </a:xfrm>
        </p:grpSpPr>
        <p:sp>
          <p:nvSpPr>
            <p:cNvPr id="39" name="직사각형 38"/>
            <p:cNvSpPr/>
            <p:nvPr/>
          </p:nvSpPr>
          <p:spPr>
            <a:xfrm>
              <a:off x="559132" y="1097589"/>
              <a:ext cx="3424655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100" b="1" i="0" u="none" strike="noStrike" kern="0" cap="none" spc="-110" normalizeH="0" baseline="0" noProof="0" dirty="0" smtClean="0">
                  <a:ln>
                    <a:noFill/>
                  </a:ln>
                  <a:solidFill>
                    <a:srgbClr val="3B5DB0"/>
                  </a:solidFill>
                  <a:effectLst/>
                  <a:uLnTx/>
                  <a:uFillTx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(</a:t>
              </a:r>
              <a:r>
                <a:rPr kumimoji="1" lang="ko-KR" altLang="en-US" sz="2100" b="1" i="0" u="none" strike="noStrike" kern="0" cap="none" spc="-110" normalizeH="0" baseline="0" noProof="0" dirty="0" smtClean="0">
                  <a:ln>
                    <a:noFill/>
                  </a:ln>
                  <a:solidFill>
                    <a:srgbClr val="3B5DB0"/>
                  </a:solidFill>
                  <a:effectLst/>
                  <a:uLnTx/>
                  <a:uFillTx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기타</a:t>
              </a:r>
              <a:r>
                <a:rPr kumimoji="1" lang="en-US" altLang="ko-KR" sz="2100" b="1" i="0" u="none" strike="noStrike" kern="0" cap="none" spc="-110" normalizeH="0" baseline="0" noProof="0" dirty="0" smtClean="0">
                  <a:ln>
                    <a:noFill/>
                  </a:ln>
                  <a:solidFill>
                    <a:srgbClr val="3B5DB0"/>
                  </a:solidFill>
                  <a:effectLst/>
                  <a:uLnTx/>
                  <a:uFillTx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) </a:t>
              </a:r>
              <a:r>
                <a:rPr kumimoji="1" lang="ko-KR" altLang="en-US" sz="2100" b="1" i="0" u="none" strike="noStrike" kern="0" cap="none" spc="-110" normalizeH="0" baseline="0" noProof="0" dirty="0" smtClean="0">
                  <a:ln>
                    <a:noFill/>
                  </a:ln>
                  <a:solidFill>
                    <a:srgbClr val="3B5DB0"/>
                  </a:solidFill>
                  <a:effectLst/>
                  <a:uLnTx/>
                  <a:uFillTx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중소기업 연구인력지원</a:t>
              </a:r>
            </a:p>
          </p:txBody>
        </p:sp>
        <p:grpSp>
          <p:nvGrpSpPr>
            <p:cNvPr id="40" name="그룹 39"/>
            <p:cNvGrpSpPr/>
            <p:nvPr/>
          </p:nvGrpSpPr>
          <p:grpSpPr>
            <a:xfrm>
              <a:off x="360363" y="1137117"/>
              <a:ext cx="215900" cy="211444"/>
              <a:chOff x="4001267" y="1218478"/>
              <a:chExt cx="254609" cy="249353"/>
            </a:xfrm>
          </p:grpSpPr>
          <p:sp>
            <p:nvSpPr>
              <p:cNvPr id="41" name="타원 40"/>
              <p:cNvSpPr/>
              <p:nvPr/>
            </p:nvSpPr>
            <p:spPr>
              <a:xfrm>
                <a:off x="4042000" y="1253952"/>
                <a:ext cx="213876" cy="213879"/>
              </a:xfrm>
              <a:prstGeom prst="ellipse">
                <a:avLst/>
              </a:prstGeom>
              <a:gradFill flip="none" rotWithShape="1">
                <a:gsLst>
                  <a:gs pos="26000">
                    <a:schemeClr val="accent4">
                      <a:lumMod val="40000"/>
                      <a:lumOff val="60000"/>
                    </a:schemeClr>
                  </a:gs>
                  <a:gs pos="66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xtLst/>
            </p:spPr>
            <p:txBody>
              <a:bodyPr anchor="ctr"/>
              <a:lstStyle/>
              <a:p>
                <a:pPr marL="0" marR="0" lvl="0" indent="0" algn="l" defTabSz="914315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  <p:sp>
            <p:nvSpPr>
              <p:cNvPr id="42" name="타원 41"/>
              <p:cNvSpPr/>
              <p:nvPr/>
            </p:nvSpPr>
            <p:spPr>
              <a:xfrm>
                <a:off x="4001267" y="1218478"/>
                <a:ext cx="142413" cy="14241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67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oPub돋움체 Medium"/>
                  <a:ea typeface="KoPub돋움체 Medium"/>
                  <a:cs typeface="+mn-cs"/>
                </a:endParaRPr>
              </a:p>
            </p:txBody>
          </p:sp>
        </p:grpSp>
      </p:grpSp>
      <p:sp>
        <p:nvSpPr>
          <p:cNvPr id="34" name="직사각형 33"/>
          <p:cNvSpPr/>
          <p:nvPr/>
        </p:nvSpPr>
        <p:spPr>
          <a:xfrm>
            <a:off x="591993" y="2956163"/>
            <a:ext cx="1358723" cy="2965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71"/>
              </a:spcBef>
              <a:spcAft>
                <a:spcPts val="0"/>
              </a:spcAft>
              <a:buClrTx/>
              <a:buSzTx/>
              <a:buFontTx/>
              <a:buNone/>
              <a:tabLst>
                <a:tab pos="60873" algn="l"/>
                <a:tab pos="97396" algn="l"/>
              </a:tabLst>
              <a:defRPr/>
            </a:pPr>
            <a:r>
              <a:rPr kumimoji="0" lang="ko-KR" altLang="en-US" sz="1500" b="1" i="0" u="none" strike="noStrike" kern="1200" cap="none" spc="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총 예산</a:t>
            </a:r>
            <a:endParaRPr kumimoji="0" lang="ko-KR" altLang="en-US" sz="1500" b="1" i="0" u="none" strike="noStrike" kern="1200" cap="none" spc="0" normalizeH="0" baseline="0" noProof="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996873" y="2953873"/>
            <a:ext cx="90601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368</a:t>
            </a:r>
            <a:r>
              <a:rPr lang="ko-KR" altLang="en-US" sz="1500" b="1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억원</a:t>
            </a:r>
            <a:endParaRPr lang="ko-KR" altLang="en-US" sz="15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3329652" y="2956163"/>
            <a:ext cx="1358723" cy="29654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71"/>
              </a:spcBef>
              <a:spcAft>
                <a:spcPts val="0"/>
              </a:spcAft>
              <a:buClrTx/>
              <a:buSzTx/>
              <a:buFontTx/>
              <a:buNone/>
              <a:tabLst>
                <a:tab pos="60873" algn="l"/>
                <a:tab pos="97396" algn="l"/>
              </a:tabLst>
              <a:defRPr/>
            </a:pPr>
            <a:r>
              <a:rPr kumimoji="0" lang="en-US" altLang="ko-KR" sz="1500" b="1" i="0" u="none" strike="noStrike" kern="1200" cap="none" spc="-15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20</a:t>
            </a:r>
            <a:r>
              <a:rPr kumimoji="0" lang="ko-KR" altLang="en-US" sz="1500" b="1" i="0" u="none" strike="noStrike" kern="1200" cap="none" spc="-15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년 신규 예산</a:t>
            </a:r>
            <a:endParaRPr kumimoji="0" lang="ko-KR" altLang="en-US" sz="1500" b="1" i="0" u="none" strike="noStrike" kern="1200" cap="none" spc="-150" normalizeH="0" baseline="0" noProof="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4734532" y="2953873"/>
            <a:ext cx="90601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139</a:t>
            </a:r>
            <a:r>
              <a:rPr lang="ko-KR" altLang="en-US" sz="1500" b="1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억원</a:t>
            </a:r>
            <a:endParaRPr lang="ko-KR" altLang="en-US" sz="15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067311" y="2956163"/>
            <a:ext cx="1358723" cy="29654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71"/>
              </a:spcBef>
              <a:spcAft>
                <a:spcPts val="0"/>
              </a:spcAft>
              <a:buClrTx/>
              <a:buSzTx/>
              <a:buFontTx/>
              <a:buNone/>
              <a:tabLst>
                <a:tab pos="60873" algn="l"/>
                <a:tab pos="97396" algn="l"/>
              </a:tabLst>
              <a:defRPr/>
            </a:pPr>
            <a:r>
              <a:rPr kumimoji="0" lang="ko-KR" altLang="en-US" sz="1500" b="1" i="0" u="none" strike="noStrike" kern="1200" cap="none" spc="-15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정부출연금</a:t>
            </a:r>
            <a:endParaRPr kumimoji="0" lang="ko-KR" altLang="en-US" sz="1500" b="1" i="0" u="none" strike="noStrike" kern="1200" cap="none" spc="-150" normalizeH="0" baseline="0" noProof="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472191" y="2953873"/>
            <a:ext cx="131157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500" b="1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50~100% </a:t>
            </a:r>
            <a:r>
              <a:rPr lang="ko-KR" altLang="en-US" sz="1500" b="1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이내</a:t>
            </a:r>
            <a:endParaRPr lang="ko-KR" altLang="en-US" sz="1500" spc="-15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8316803"/>
              </p:ext>
            </p:extLst>
          </p:nvPr>
        </p:nvGraphicFramePr>
        <p:xfrm>
          <a:off x="591993" y="3488463"/>
          <a:ext cx="7920422" cy="29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70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25338">
                  <a:extLst>
                    <a:ext uri="{9D8B030D-6E8A-4147-A177-3AD203B41FA5}">
                      <a16:colId xmlns:a16="http://schemas.microsoft.com/office/drawing/2014/main" xmlns="" val="2838074328"/>
                    </a:ext>
                  </a:extLst>
                </a:gridCol>
                <a:gridCol w="19784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96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57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내역사업명</a:t>
                      </a:r>
                      <a:endParaRPr lang="ko-KR" altLang="en-US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58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 내용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58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 한도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58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 고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58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098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5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신진 연구인력 </a:t>
                      </a:r>
                      <a:r>
                        <a:rPr lang="ko-KR" altLang="en-US" sz="1400" b="1" spc="-15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채용지원</a:t>
                      </a:r>
                      <a:endParaRPr lang="en-US" altLang="ko-KR" sz="1400" b="1" spc="-15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5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중소기업의 연구인력 부족 현상 완화 및 청년층 일자리 창출에 기여</a:t>
                      </a:r>
                      <a:endParaRPr lang="en-US" altLang="ko-KR" sz="1400" b="1" spc="-15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81700" fontAlgn="ctr" latinLnBrk="0">
                        <a:lnSpc>
                          <a:spcPct val="100000"/>
                        </a:lnSpc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ko-KR" altLang="en-US" sz="1400" b="1" spc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최대 </a:t>
                      </a:r>
                      <a:r>
                        <a:rPr lang="en-US" altLang="ko-KR" sz="1400" b="1" spc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400" b="1" spc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1400" b="1" spc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</a:p>
                    <a:p>
                      <a:pPr algn="ctr" defTabSz="981700" fontAlgn="ctr" latinLnBrk="0">
                        <a:lnSpc>
                          <a:spcPct val="100000"/>
                        </a:lnSpc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ko-KR" altLang="en-US" sz="1300" b="1" spc="-18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연차</a:t>
                      </a:r>
                      <a:r>
                        <a:rPr lang="en-US" altLang="ko-KR" sz="1300" b="1" spc="-18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sz="1300" b="1" spc="-180" baseline="0" dirty="0" err="1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학위별</a:t>
                      </a:r>
                      <a:r>
                        <a:rPr lang="ko-KR" altLang="en-US" sz="1300" b="1" spc="-18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300" b="1" spc="-180" baseline="0" dirty="0" err="1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기준연봉의</a:t>
                      </a:r>
                      <a:r>
                        <a:rPr lang="ko-KR" altLang="en-US" sz="1300" b="1" spc="-18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300" b="1" spc="-18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50%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자유공모</a:t>
                      </a:r>
                      <a:endParaRPr lang="ko-KR" altLang="en-US" sz="1400" b="1" spc="-100" baseline="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5957835"/>
                  </a:ext>
                </a:extLst>
              </a:tr>
              <a:tr h="53098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5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고경력</a:t>
                      </a:r>
                      <a:r>
                        <a:rPr lang="ko-KR" altLang="en-US" sz="1400" b="1" spc="-15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연구인력 </a:t>
                      </a:r>
                      <a:r>
                        <a:rPr lang="ko-KR" altLang="en-US" sz="1400" b="1" spc="-15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채용지원</a:t>
                      </a:r>
                      <a:endParaRPr lang="en-US" altLang="ko-KR" sz="1400" b="1" spc="-15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5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고급인력의 중소기업 유입 확대 및 </a:t>
                      </a:r>
                      <a:r>
                        <a:rPr lang="en-US" altLang="ko-KR" sz="1400" b="1" spc="-15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R&amp;D</a:t>
                      </a:r>
                      <a:r>
                        <a:rPr lang="ko-KR" altLang="en-US" sz="1400" b="1" spc="-15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역량 강화</a:t>
                      </a:r>
                      <a:endParaRPr lang="en-US" altLang="ko-KR" sz="1400" b="1" spc="-15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81700" fontAlgn="ctr" latinLnBrk="0">
                        <a:lnSpc>
                          <a:spcPct val="100000"/>
                        </a:lnSpc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ko-KR" altLang="en-US" sz="1400" b="1" spc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최대 </a:t>
                      </a:r>
                      <a:r>
                        <a:rPr lang="en-US" altLang="ko-KR" sz="1400" b="1" spc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400" b="1" spc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1400" b="1" spc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endParaRPr lang="en-US" altLang="ko-KR" sz="1400" b="1" spc="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817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5097"/>
                        </a:buClr>
                        <a:buSzPct val="80000"/>
                        <a:buFontTx/>
                        <a:buNone/>
                        <a:tabLst>
                          <a:tab pos="355600" algn="l"/>
                        </a:tabLst>
                        <a:defRPr/>
                      </a:pPr>
                      <a:r>
                        <a:rPr lang="ko-KR" altLang="en-US" sz="1400" b="1" kern="1200" spc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인건비의 </a:t>
                      </a:r>
                      <a:r>
                        <a:rPr lang="en-US" altLang="ko-KR" sz="1400" b="1" kern="1200" spc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50%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endParaRPr lang="ko-KR" altLang="en-US" sz="1400" b="1" spc="-100" baseline="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5505448"/>
                  </a:ext>
                </a:extLst>
              </a:tr>
              <a:tr h="53098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5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공공연 연구인력 </a:t>
                      </a:r>
                      <a:r>
                        <a:rPr lang="ko-KR" altLang="en-US" sz="1400" b="1" spc="-15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파견지원</a:t>
                      </a:r>
                      <a:endParaRPr lang="en-US" altLang="ko-KR" sz="1400" b="1" spc="-15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5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공공연구기관 소속 연구인력 파견을 통해 연구역량 전달 및 기술개발 지원</a:t>
                      </a:r>
                      <a:endParaRPr lang="en-US" altLang="ko-KR" sz="1400" b="1" spc="-15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81700" fontAlgn="ctr" latinLnBrk="0">
                        <a:lnSpc>
                          <a:spcPct val="100000"/>
                        </a:lnSpc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ko-KR" altLang="en-US" sz="1400" b="1" spc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최대 </a:t>
                      </a:r>
                      <a:r>
                        <a:rPr lang="en-US" altLang="ko-KR" sz="1400" b="1" spc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400" b="1" spc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1400" b="1" spc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</a:p>
                    <a:p>
                      <a:pPr algn="ctr" defTabSz="981700" fontAlgn="ctr" latinLnBrk="0">
                        <a:lnSpc>
                          <a:spcPct val="100000"/>
                        </a:lnSpc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ko-KR" altLang="en-US" sz="1400" b="1" kern="1200" spc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파견인력 인건비 </a:t>
                      </a:r>
                      <a:r>
                        <a:rPr lang="en-US" altLang="ko-KR" sz="1400" b="1" kern="1200" spc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50%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endParaRPr lang="ko-KR" altLang="en-US" sz="1400" b="1" spc="-100" baseline="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3058729"/>
                  </a:ext>
                </a:extLst>
              </a:tr>
              <a:tr h="53098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5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기업연계형</a:t>
                      </a:r>
                      <a:r>
                        <a:rPr lang="ko-KR" altLang="en-US" sz="1400" b="1" spc="-15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연구개발인력양성</a:t>
                      </a:r>
                      <a:endParaRPr lang="en-US" altLang="ko-KR" sz="1400" b="1" spc="-15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5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중소기업이 요구하는 프로젝트 수행을 통해 현장중심의 </a:t>
                      </a:r>
                      <a:r>
                        <a:rPr lang="ko-KR" altLang="en-US" sz="1400" b="1" spc="-15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석박사</a:t>
                      </a:r>
                      <a:r>
                        <a:rPr lang="ko-KR" altLang="en-US" sz="1400" b="1" spc="-15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연구인력 양성</a:t>
                      </a:r>
                      <a:endParaRPr lang="en-US" altLang="ko-KR" sz="1400" b="1" spc="-15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81700" fontAlgn="ctr" latinLnBrk="0">
                        <a:lnSpc>
                          <a:spcPct val="100000"/>
                        </a:lnSpc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ko-KR" altLang="en-US" sz="1400" b="1" spc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최대 </a:t>
                      </a:r>
                      <a:r>
                        <a:rPr lang="en-US" altLang="ko-KR" sz="1400" b="1" spc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1400" b="1" spc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1400" b="1" spc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/ 3</a:t>
                      </a:r>
                      <a:r>
                        <a:rPr lang="ko-KR" altLang="en-US" sz="1400" b="1" spc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</a:t>
                      </a:r>
                      <a:endParaRPr lang="en-US" altLang="ko-KR" sz="1400" b="1" spc="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endParaRPr lang="ko-KR" altLang="en-US" sz="1400" b="1" spc="-100" baseline="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9024690"/>
                  </a:ext>
                </a:extLst>
              </a:tr>
              <a:tr h="53098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5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지역중소기업 </a:t>
                      </a:r>
                      <a:r>
                        <a:rPr lang="en-US" altLang="ko-KR" sz="1400" b="1" spc="-15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R&amp;D </a:t>
                      </a:r>
                    </a:p>
                    <a:p>
                      <a:pPr algn="ctr" latinLnBrk="0">
                        <a:lnSpc>
                          <a:spcPct val="100000"/>
                        </a:lnSpc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5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산업인턴</a:t>
                      </a:r>
                      <a:r>
                        <a:rPr lang="ko-KR" altLang="en-US" sz="1400" b="1" spc="-15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지원</a:t>
                      </a:r>
                      <a:endParaRPr lang="en-US" altLang="ko-KR" sz="1400" b="1" spc="-15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5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지역 공대생의 </a:t>
                      </a:r>
                      <a:r>
                        <a:rPr lang="en-US" altLang="ko-KR" sz="1400" b="1" spc="-15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R&amp;D</a:t>
                      </a:r>
                      <a:r>
                        <a:rPr lang="ko-KR" altLang="en-US" sz="1400" b="1" spc="-15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현장역량강화</a:t>
                      </a:r>
                      <a:r>
                        <a:rPr lang="en-US" altLang="ko-KR" sz="1400" b="1" spc="-15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b="1" spc="-15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지역 중소기업 인력 미스매치 해결에 기여</a:t>
                      </a:r>
                      <a:endParaRPr lang="en-US" altLang="ko-KR" sz="1400" b="1" spc="-15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81700" fontAlgn="ctr" latinLnBrk="0">
                        <a:lnSpc>
                          <a:spcPct val="100000"/>
                        </a:lnSpc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ko-KR" altLang="en-US" sz="1400" b="1" spc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최대 </a:t>
                      </a:r>
                      <a:r>
                        <a:rPr lang="en-US" altLang="ko-KR" sz="1400" b="1" spc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400" b="1" spc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1400" b="1" spc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/ 3</a:t>
                      </a:r>
                      <a:r>
                        <a:rPr lang="ko-KR" altLang="en-US" sz="1400" b="1" spc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</a:t>
                      </a:r>
                      <a:endParaRPr lang="en-US" altLang="ko-KR" sz="1400" b="1" spc="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endParaRPr lang="ko-KR" altLang="en-US" sz="1400" b="1" spc="-100" baseline="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0538625"/>
                  </a:ext>
                </a:extLst>
              </a:tr>
            </a:tbl>
          </a:graphicData>
        </a:graphic>
      </p:graphicFrame>
      <p:sp>
        <p:nvSpPr>
          <p:cNvPr id="19" name="직사각형 284"/>
          <p:cNvSpPr/>
          <p:nvPr/>
        </p:nvSpPr>
        <p:spPr>
          <a:xfrm>
            <a:off x="558750" y="1764976"/>
            <a:ext cx="1735566" cy="318321"/>
          </a:xfrm>
          <a:prstGeom prst="round2SameRect">
            <a:avLst/>
          </a:prstGeom>
          <a:solidFill>
            <a:srgbClr val="3B5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-1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사업 목적</a:t>
            </a:r>
            <a:endParaRPr kumimoji="0" lang="ko-KR" altLang="en-US" sz="1600" b="1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67063" y="2067884"/>
            <a:ext cx="7965996" cy="650235"/>
          </a:xfrm>
          <a:prstGeom prst="rect">
            <a:avLst/>
          </a:prstGeom>
          <a:solidFill>
            <a:schemeClr val="bg1"/>
          </a:solidFill>
          <a:ln w="19050" cap="rnd" cmpd="sng" algn="ctr">
            <a:gradFill>
              <a:gsLst>
                <a:gs pos="0">
                  <a:srgbClr val="8FA8D0"/>
                </a:gs>
                <a:gs pos="100000">
                  <a:srgbClr val="3B5DB0"/>
                </a:gs>
              </a:gsLst>
              <a:lin ang="5400000" scaled="1"/>
            </a:gradFill>
            <a:prstDash val="solid"/>
          </a:ln>
          <a:effectLst>
            <a:outerShdw blurRad="50800" dist="76200" dir="2700000" algn="tl" rotWithShape="0">
              <a:prstClr val="black">
                <a:alpha val="9000"/>
              </a:prstClr>
            </a:outerShdw>
          </a:effectLst>
        </p:spPr>
        <p:txBody>
          <a:bodyPr wrap="square" lIns="0" tIns="72000" rIns="0" bIns="66462" rtlCol="0" anchor="ctr" anchorCtr="0">
            <a:scene3d>
              <a:camera prst="orthographicFront"/>
              <a:lightRig rig="threePt" dir="t"/>
            </a:scene3d>
            <a:sp3d>
              <a:bevelT w="0" h="38100"/>
              <a:contourClr>
                <a:srgbClr val="213165"/>
              </a:contourClr>
            </a:sp3d>
          </a:bodyPr>
          <a:lstStyle/>
          <a:p>
            <a:pPr indent="-422041" algn="ctr" defTabSz="844083">
              <a:spcBef>
                <a:spcPct val="0"/>
              </a:spcBef>
              <a:defRPr/>
            </a:pPr>
            <a:r>
              <a:rPr lang="ko-KR" altLang="en-US" sz="1500" b="1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3E3D4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중소기업의 연구인력 유입 촉진을 위해 기업 중심의 연구인력 양성 및 공급 지원</a:t>
            </a:r>
            <a:endParaRPr lang="ko-KR" altLang="en-US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E270DE-0CE4-4095-AA34-348F64AA0987}" type="slidenum">
              <a:rPr lang="ko-KR" altLang="en-US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pPr/>
              <a:t>18</a:t>
            </a:fld>
            <a:endParaRPr lang="ko-KR" altLang="en-US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1" name="텍스트 개체 틀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>
                <a:gradFill>
                  <a:gsLst>
                    <a:gs pos="100000">
                      <a:schemeClr val="tx1"/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3. ’20</a:t>
            </a:r>
            <a:r>
              <a:rPr lang="ko-KR" altLang="en-US" dirty="0" smtClean="0">
                <a:gradFill>
                  <a:gsLst>
                    <a:gs pos="100000">
                      <a:schemeClr val="tx1"/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년 주요사업 안내</a:t>
            </a:r>
            <a:endParaRPr lang="ko-KR" altLang="en-US" dirty="0">
              <a:gradFill>
                <a:gsLst>
                  <a:gs pos="100000">
                    <a:schemeClr val="tx1"/>
                  </a:gs>
                  <a:gs pos="100000">
                    <a:schemeClr val="tx1"/>
                  </a:gs>
                </a:gsLst>
                <a:lin ang="16200000" scaled="1"/>
              </a:gra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98291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그룹 37"/>
          <p:cNvGrpSpPr/>
          <p:nvPr/>
        </p:nvGrpSpPr>
        <p:grpSpPr>
          <a:xfrm>
            <a:off x="290544" y="1208360"/>
            <a:ext cx="6842575" cy="415498"/>
            <a:chOff x="360363" y="1097589"/>
            <a:chExt cx="6842575" cy="415498"/>
          </a:xfrm>
        </p:grpSpPr>
        <p:sp>
          <p:nvSpPr>
            <p:cNvPr id="39" name="직사각형 38"/>
            <p:cNvSpPr/>
            <p:nvPr/>
          </p:nvSpPr>
          <p:spPr>
            <a:xfrm>
              <a:off x="559132" y="1097589"/>
              <a:ext cx="664380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100" b="1" i="0" u="none" strike="noStrike" kern="0" cap="none" spc="-110" normalizeH="0" baseline="0" noProof="0" dirty="0" smtClean="0">
                  <a:ln>
                    <a:noFill/>
                  </a:ln>
                  <a:solidFill>
                    <a:srgbClr val="08826B"/>
                  </a:solidFill>
                  <a:effectLst/>
                  <a:uLnTx/>
                  <a:uFillTx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(</a:t>
              </a:r>
              <a:r>
                <a:rPr kumimoji="1" lang="ko-KR" altLang="en-US" sz="2100" b="1" kern="0" spc="-110" noProof="0" dirty="0" smtClean="0">
                  <a:solidFill>
                    <a:srgbClr val="08826B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기타</a:t>
              </a:r>
              <a:r>
                <a:rPr kumimoji="1" lang="en-US" altLang="ko-KR" sz="2100" b="1" kern="0" spc="-110" dirty="0" smtClean="0">
                  <a:solidFill>
                    <a:srgbClr val="08826B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,</a:t>
              </a:r>
              <a:r>
                <a:rPr kumimoji="1" lang="en-US" altLang="ko-KR" sz="2100" b="1" i="0" u="none" strike="noStrike" kern="0" cap="none" spc="-110" normalizeH="0" baseline="0" noProof="0" dirty="0" smtClean="0">
                  <a:ln>
                    <a:noFill/>
                  </a:ln>
                  <a:solidFill>
                    <a:srgbClr val="08826B"/>
                  </a:solidFill>
                  <a:effectLst/>
                  <a:uLnTx/>
                  <a:uFillTx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kumimoji="1" lang="ko-KR" altLang="en-US" sz="2100" b="1" i="0" u="none" strike="noStrike" kern="0" cap="none" spc="-110" normalizeH="0" baseline="0" noProof="0" dirty="0" smtClean="0">
                  <a:ln>
                    <a:noFill/>
                  </a:ln>
                  <a:solidFill>
                    <a:srgbClr val="08826B"/>
                  </a:solidFill>
                  <a:effectLst/>
                  <a:uLnTx/>
                  <a:uFillTx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신규</a:t>
              </a:r>
              <a:r>
                <a:rPr kumimoji="1" lang="en-US" altLang="ko-KR" sz="2100" b="1" i="0" u="none" strike="noStrike" kern="0" cap="none" spc="-110" normalizeH="0" baseline="0" noProof="0" dirty="0" smtClean="0">
                  <a:ln>
                    <a:noFill/>
                  </a:ln>
                  <a:solidFill>
                    <a:srgbClr val="08826B"/>
                  </a:solidFill>
                  <a:effectLst/>
                  <a:uLnTx/>
                  <a:uFillTx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) </a:t>
              </a:r>
              <a:r>
                <a:rPr kumimoji="1" lang="ko-KR" altLang="en-US" sz="2100" b="1" i="0" u="none" strike="noStrike" kern="0" cap="none" spc="-110" normalizeH="0" baseline="0" noProof="0" dirty="0" smtClean="0">
                  <a:ln>
                    <a:noFill/>
                  </a:ln>
                  <a:solidFill>
                    <a:srgbClr val="08826B"/>
                  </a:solidFill>
                  <a:effectLst/>
                  <a:uLnTx/>
                  <a:uFillTx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소상공인 자영업자를 위한 생활혁신형기술개발</a:t>
              </a:r>
            </a:p>
          </p:txBody>
        </p:sp>
        <p:grpSp>
          <p:nvGrpSpPr>
            <p:cNvPr id="40" name="그룹 39"/>
            <p:cNvGrpSpPr/>
            <p:nvPr/>
          </p:nvGrpSpPr>
          <p:grpSpPr>
            <a:xfrm>
              <a:off x="360363" y="1137117"/>
              <a:ext cx="215900" cy="211444"/>
              <a:chOff x="4001267" y="1218478"/>
              <a:chExt cx="254609" cy="249353"/>
            </a:xfrm>
          </p:grpSpPr>
          <p:sp>
            <p:nvSpPr>
              <p:cNvPr id="41" name="타원 40"/>
              <p:cNvSpPr/>
              <p:nvPr/>
            </p:nvSpPr>
            <p:spPr>
              <a:xfrm>
                <a:off x="4042000" y="1253952"/>
                <a:ext cx="213876" cy="213879"/>
              </a:xfrm>
              <a:prstGeom prst="ellipse">
                <a:avLst/>
              </a:prstGeom>
              <a:gradFill flip="none" rotWithShape="1">
                <a:gsLst>
                  <a:gs pos="26000">
                    <a:schemeClr val="accent4">
                      <a:lumMod val="40000"/>
                      <a:lumOff val="60000"/>
                    </a:schemeClr>
                  </a:gs>
                  <a:gs pos="66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xtLst/>
            </p:spPr>
            <p:txBody>
              <a:bodyPr anchor="ctr"/>
              <a:lstStyle/>
              <a:p>
                <a:pPr marL="0" marR="0" lvl="0" indent="0" algn="l" defTabSz="914315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  <p:sp>
            <p:nvSpPr>
              <p:cNvPr id="42" name="타원 41"/>
              <p:cNvSpPr/>
              <p:nvPr/>
            </p:nvSpPr>
            <p:spPr>
              <a:xfrm>
                <a:off x="4001267" y="1218478"/>
                <a:ext cx="142413" cy="14241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67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oPub돋움체 Medium"/>
                  <a:ea typeface="KoPub돋움체 Medium"/>
                  <a:cs typeface="+mn-cs"/>
                </a:endParaRPr>
              </a:p>
            </p:txBody>
          </p:sp>
        </p:grpSp>
      </p:grpSp>
      <p:sp>
        <p:nvSpPr>
          <p:cNvPr id="34" name="직사각형 33"/>
          <p:cNvSpPr/>
          <p:nvPr/>
        </p:nvSpPr>
        <p:spPr>
          <a:xfrm>
            <a:off x="591993" y="2956163"/>
            <a:ext cx="1358723" cy="2965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71"/>
              </a:spcBef>
              <a:spcAft>
                <a:spcPts val="0"/>
              </a:spcAft>
              <a:buClrTx/>
              <a:buSzTx/>
              <a:buFontTx/>
              <a:buNone/>
              <a:tabLst>
                <a:tab pos="60873" algn="l"/>
                <a:tab pos="97396" algn="l"/>
              </a:tabLst>
              <a:defRPr/>
            </a:pPr>
            <a:r>
              <a:rPr kumimoji="0" lang="ko-KR" altLang="en-US" sz="1500" b="1" i="0" u="none" strike="noStrike" kern="1200" cap="none" spc="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총 예산</a:t>
            </a:r>
            <a:endParaRPr kumimoji="0" lang="ko-KR" altLang="en-US" sz="1500" b="1" i="0" u="none" strike="noStrike" kern="1200" cap="none" spc="0" normalizeH="0" baseline="0" noProof="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996873" y="2953873"/>
            <a:ext cx="95571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33.3</a:t>
            </a:r>
            <a:r>
              <a:rPr lang="ko-KR" altLang="en-US" sz="1500" b="1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억원</a:t>
            </a:r>
            <a:endParaRPr lang="ko-KR" altLang="en-US" sz="15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3329652" y="2956163"/>
            <a:ext cx="1358723" cy="29654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71"/>
              </a:spcBef>
              <a:spcAft>
                <a:spcPts val="0"/>
              </a:spcAft>
              <a:buClrTx/>
              <a:buSzTx/>
              <a:buFontTx/>
              <a:buNone/>
              <a:tabLst>
                <a:tab pos="60873" algn="l"/>
                <a:tab pos="97396" algn="l"/>
              </a:tabLst>
              <a:defRPr/>
            </a:pPr>
            <a:r>
              <a:rPr kumimoji="0" lang="en-US" altLang="ko-KR" sz="1500" b="1" i="0" u="none" strike="noStrike" kern="1200" cap="none" spc="-15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20</a:t>
            </a:r>
            <a:r>
              <a:rPr kumimoji="0" lang="ko-KR" altLang="en-US" sz="1500" b="1" i="0" u="none" strike="noStrike" kern="1200" cap="none" spc="-15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년 신규 예산</a:t>
            </a:r>
            <a:endParaRPr kumimoji="0" lang="ko-KR" altLang="en-US" sz="1500" b="1" i="0" u="none" strike="noStrike" kern="1200" cap="none" spc="-150" normalizeH="0" baseline="0" noProof="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4734532" y="2953873"/>
            <a:ext cx="95571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33.3</a:t>
            </a:r>
            <a:r>
              <a:rPr lang="ko-KR" altLang="en-US" sz="1500" b="1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억원</a:t>
            </a:r>
            <a:endParaRPr lang="ko-KR" altLang="en-US" sz="15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067311" y="2956163"/>
            <a:ext cx="1358723" cy="29654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71"/>
              </a:spcBef>
              <a:spcAft>
                <a:spcPts val="0"/>
              </a:spcAft>
              <a:buClrTx/>
              <a:buSzTx/>
              <a:buFontTx/>
              <a:buNone/>
              <a:tabLst>
                <a:tab pos="60873" algn="l"/>
                <a:tab pos="97396" algn="l"/>
              </a:tabLst>
              <a:defRPr/>
            </a:pPr>
            <a:r>
              <a:rPr kumimoji="0" lang="ko-KR" altLang="en-US" sz="1500" b="1" i="0" u="none" strike="noStrike" kern="1200" cap="none" spc="-150" normalizeH="0" baseline="0" noProof="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정부출연금</a:t>
            </a:r>
            <a:endParaRPr kumimoji="0" lang="ko-KR" altLang="en-US" sz="1500" b="1" i="0" u="none" strike="noStrike" kern="1200" cap="none" spc="-150" normalizeH="0" baseline="0" noProof="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472191" y="2953873"/>
            <a:ext cx="121860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-15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65~75% </a:t>
            </a:r>
            <a:r>
              <a:rPr kumimoji="0" lang="ko-KR" altLang="en-US" sz="1500" b="1" i="0" u="none" strike="noStrike" kern="1200" cap="none" spc="-15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이내</a:t>
            </a:r>
            <a:endParaRPr kumimoji="0" lang="ko-KR" altLang="en-US" sz="15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84"/>
          <p:cNvSpPr/>
          <p:nvPr/>
        </p:nvSpPr>
        <p:spPr>
          <a:xfrm>
            <a:off x="558750" y="1764976"/>
            <a:ext cx="1735566" cy="318321"/>
          </a:xfrm>
          <a:prstGeom prst="round2SameRect">
            <a:avLst/>
          </a:prstGeom>
          <a:solidFill>
            <a:srgbClr val="0A9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-1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사업 목적</a:t>
            </a:r>
            <a:endParaRPr kumimoji="0" lang="ko-KR" altLang="en-US" sz="1600" b="1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67063" y="2067884"/>
            <a:ext cx="7965996" cy="650235"/>
          </a:xfrm>
          <a:prstGeom prst="rect">
            <a:avLst/>
          </a:prstGeom>
          <a:solidFill>
            <a:schemeClr val="bg1"/>
          </a:solidFill>
          <a:ln w="19050" cap="rnd" cmpd="sng" algn="ctr"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rgbClr val="0A987D"/>
                </a:gs>
              </a:gsLst>
              <a:lin ang="5400000" scaled="1"/>
            </a:gradFill>
            <a:prstDash val="solid"/>
          </a:ln>
          <a:effectLst>
            <a:outerShdw blurRad="50800" dist="76200" dir="2700000" algn="tl" rotWithShape="0">
              <a:prstClr val="black">
                <a:alpha val="9000"/>
              </a:prstClr>
            </a:outerShdw>
          </a:effectLst>
        </p:spPr>
        <p:txBody>
          <a:bodyPr wrap="square" lIns="0" tIns="72000" rIns="0" bIns="66462" rtlCol="0" anchor="ctr" anchorCtr="0">
            <a:scene3d>
              <a:camera prst="orthographicFront"/>
              <a:lightRig rig="threePt" dir="t"/>
            </a:scene3d>
            <a:sp3d>
              <a:bevelT w="0" h="38100"/>
              <a:contourClr>
                <a:srgbClr val="213165"/>
              </a:contourClr>
            </a:sp3d>
          </a:bodyPr>
          <a:lstStyle/>
          <a:p>
            <a:pPr marL="0" marR="0" lvl="0" indent="0" algn="ctr" defTabSz="9817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5097"/>
              </a:buClr>
              <a:buSzPct val="80000"/>
              <a:buFontTx/>
              <a:buNone/>
              <a:tabLst>
                <a:tab pos="355600" algn="l"/>
              </a:tabLst>
              <a:defRPr/>
            </a:pPr>
            <a:r>
              <a:rPr lang="ko-KR" altLang="en-US" sz="1500" b="1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소상공인 성장 및 혁신을 위해 비즈니스모델</a:t>
            </a:r>
            <a:r>
              <a:rPr lang="en-US" altLang="ko-KR" sz="1500" b="1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(BM) </a:t>
            </a:r>
            <a:r>
              <a:rPr lang="ko-KR" altLang="en-US" sz="1500" b="1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개발</a:t>
            </a:r>
            <a:r>
              <a:rPr lang="en-US" altLang="ko-KR" sz="1500" b="1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500" b="1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및 생활혁신 기술개발로 </a:t>
            </a:r>
            <a:endParaRPr lang="en-US" altLang="ko-KR" sz="1500" b="1" spc="-3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ctr" defTabSz="9817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5097"/>
              </a:buClr>
              <a:buSzPct val="80000"/>
              <a:buFontTx/>
              <a:buNone/>
              <a:tabLst>
                <a:tab pos="355600" algn="l"/>
              </a:tabLst>
              <a:defRPr/>
            </a:pPr>
            <a:r>
              <a:rPr lang="ko-KR" altLang="en-US" sz="1500" b="1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소상공인 혁신역량 강화</a:t>
            </a:r>
            <a:endParaRPr lang="en-US" altLang="ko-KR" sz="1500" b="1" spc="-3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67395007"/>
              </p:ext>
            </p:extLst>
          </p:nvPr>
        </p:nvGraphicFramePr>
        <p:xfrm>
          <a:off x="591993" y="3488462"/>
          <a:ext cx="7920423" cy="2845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8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062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99063">
                  <a:extLst>
                    <a:ext uri="{9D8B030D-6E8A-4147-A177-3AD203B41FA5}">
                      <a16:colId xmlns="" xmlns:a16="http://schemas.microsoft.com/office/drawing/2014/main" val="90798023"/>
                    </a:ext>
                  </a:extLst>
                </a:gridCol>
                <a:gridCol w="17852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969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58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내역사업명</a:t>
                      </a:r>
                      <a:endParaRPr lang="ko-KR" altLang="en-US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7A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 대상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7A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 내용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7A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 한도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7A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 고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7A6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74073">
                <a:tc>
                  <a:txBody>
                    <a:bodyPr/>
                    <a:lstStyle/>
                    <a:p>
                      <a:pPr algn="ctr" latinLnBrk="0">
                        <a:lnSpc>
                          <a:spcPct val="120000"/>
                        </a:lnSpc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en-US" altLang="ko-KR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BM</a:t>
                      </a: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개발</a:t>
                      </a:r>
                      <a:endParaRPr lang="en-US" altLang="ko-KR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144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defTabSz="981700" fontAlgn="ctr" latinLnBrk="0">
                        <a:lnSpc>
                          <a:spcPct val="120000"/>
                        </a:lnSpc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ko-KR" altLang="en-US" sz="1400" b="1" i="0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중소기업기본법 제</a:t>
                      </a:r>
                      <a:r>
                        <a:rPr lang="en-US" altLang="ko-KR" sz="1400" b="1" i="0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400" b="1" i="0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조의 규정에 의한 중소기업</a:t>
                      </a:r>
                      <a:endParaRPr lang="en-US" altLang="ko-KR" sz="1400" b="1" i="0" spc="-15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144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81700" fontAlgn="ctr" latinLnBrk="0">
                        <a:lnSpc>
                          <a:spcPct val="120000"/>
                        </a:lnSpc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ko-KR" altLang="en-US" sz="1400" b="1" spc="-19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소상공인을 대상으로 새로운 서비스의 창출 또는 개선이 가능한 </a:t>
                      </a:r>
                      <a:r>
                        <a:rPr lang="en-US" altLang="ko-KR" sz="1400" b="1" spc="-19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BM </a:t>
                      </a:r>
                      <a:r>
                        <a:rPr lang="ko-KR" altLang="en-US" sz="1400" b="1" spc="-19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기획 및 개발지원</a:t>
                      </a:r>
                      <a:endParaRPr lang="en-US" altLang="ko-KR" sz="1400" b="1" spc="-190" baseline="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144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81700" fontAlgn="ctr" latinLnBrk="0">
                        <a:lnSpc>
                          <a:spcPct val="120000"/>
                        </a:lnSpc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en-US" altLang="ko-KR" sz="1400" b="1" spc="-18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spc="-18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기획</a:t>
                      </a:r>
                      <a:r>
                        <a:rPr lang="en-US" altLang="ko-KR" sz="1400" b="1" spc="-18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6</a:t>
                      </a:r>
                      <a:r>
                        <a:rPr lang="ko-KR" altLang="en-US" sz="1400" b="1" spc="-18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개월</a:t>
                      </a:r>
                      <a:r>
                        <a:rPr lang="en-US" altLang="ko-KR" sz="1400" b="1" spc="-18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/25.5</a:t>
                      </a:r>
                      <a:r>
                        <a:rPr lang="ko-KR" altLang="en-US" sz="1400" b="1" spc="-18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백만원</a:t>
                      </a:r>
                      <a:endParaRPr lang="en-US" altLang="ko-KR" sz="1400" b="1" spc="-180" baseline="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defTabSz="981700" fontAlgn="ctr" latinLnBrk="0">
                        <a:lnSpc>
                          <a:spcPct val="120000"/>
                        </a:lnSpc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en-US" altLang="ko-KR" sz="1400" b="1" spc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spc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개발</a:t>
                      </a:r>
                      <a:r>
                        <a:rPr lang="en-US" altLang="ko-KR" sz="1400" b="1" spc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2</a:t>
                      </a:r>
                      <a:r>
                        <a:rPr lang="ko-KR" altLang="en-US" sz="1400" b="1" spc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1400" b="1" spc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/6</a:t>
                      </a:r>
                      <a:r>
                        <a:rPr lang="ko-KR" altLang="en-US" sz="1400" b="1" spc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</a:t>
                      </a:r>
                    </a:p>
                  </a:txBody>
                  <a:tcPr marL="84406" marR="84406" marT="42203" marB="144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1438" algn="l"/>
                          <a:tab pos="114300" algn="l"/>
                        </a:tabLst>
                        <a:defRPr/>
                      </a:pPr>
                      <a:r>
                        <a:rPr lang="ko-KR" altLang="en-US" sz="1400" b="1" spc="-10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자유공모</a:t>
                      </a:r>
                      <a:endParaRPr lang="ko-KR" altLang="en-US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144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6677447"/>
                  </a:ext>
                </a:extLst>
              </a:tr>
              <a:tr h="1274073">
                <a:tc>
                  <a:txBody>
                    <a:bodyPr/>
                    <a:lstStyle/>
                    <a:p>
                      <a:pPr algn="ctr" latinLnBrk="0">
                        <a:lnSpc>
                          <a:spcPct val="120000"/>
                        </a:lnSpc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생활혁신</a:t>
                      </a:r>
                      <a:endParaRPr lang="en-US" altLang="ko-KR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0">
                        <a:lnSpc>
                          <a:spcPct val="120000"/>
                        </a:lnSpc>
                        <a:spcBef>
                          <a:spcPts val="200"/>
                        </a:spcBef>
                        <a:tabLst>
                          <a:tab pos="71438" algn="l"/>
                          <a:tab pos="114300" algn="l"/>
                        </a:tabLst>
                      </a:pPr>
                      <a:r>
                        <a:rPr lang="ko-KR" altLang="en-US" sz="1400" b="1" spc="-100" baseline="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3E3D43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기술개발</a:t>
                      </a:r>
                      <a:endParaRPr lang="en-US" altLang="ko-KR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144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817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5097"/>
                        </a:buClr>
                        <a:buSzPct val="80000"/>
                        <a:buFontTx/>
                        <a:buNone/>
                        <a:tabLst>
                          <a:tab pos="355600" algn="l"/>
                        </a:tabLst>
                        <a:defRPr/>
                      </a:pPr>
                      <a:endParaRPr lang="en-US" altLang="ko-KR" sz="1400" b="1" i="0" spc="-3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C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144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81700" fontAlgn="ctr" latinLnBrk="0">
                        <a:lnSpc>
                          <a:spcPct val="120000"/>
                        </a:lnSpc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ko-KR" altLang="en-US" sz="1400" b="1" kern="1200" spc="-19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자체 기술개발이 어려운 소상공인과 대학을 연계하여 문제점 진단</a:t>
                      </a:r>
                      <a:r>
                        <a:rPr lang="en-US" altLang="ko-KR" sz="1400" b="1" kern="1200" spc="-19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400" b="1" kern="1200" spc="-19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생활에 즉시 활용 가능한 기술개발 지원</a:t>
                      </a:r>
                      <a:endParaRPr lang="en-US" altLang="ko-KR" sz="1400" b="1" kern="1200" spc="-190" baseline="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84406" marR="84406" marT="42203" marB="144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81700" fontAlgn="ctr" latinLnBrk="0">
                        <a:lnSpc>
                          <a:spcPct val="120000"/>
                        </a:lnSpc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en-US" altLang="ko-KR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진단</a:t>
                      </a:r>
                      <a:r>
                        <a:rPr lang="en-US" altLang="ko-KR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2</a:t>
                      </a:r>
                      <a:r>
                        <a:rPr lang="ko-KR" altLang="en-US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개월</a:t>
                      </a:r>
                      <a:r>
                        <a:rPr lang="en-US" altLang="ko-KR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/5</a:t>
                      </a:r>
                      <a:r>
                        <a:rPr lang="ko-KR" altLang="en-US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백만원</a:t>
                      </a:r>
                      <a:endParaRPr lang="en-US" altLang="ko-KR" sz="1400" b="1" spc="-15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defTabSz="981700" fontAlgn="ctr" latinLnBrk="0">
                        <a:lnSpc>
                          <a:spcPct val="120000"/>
                        </a:lnSpc>
                        <a:buClr>
                          <a:srgbClr val="175097"/>
                        </a:buClr>
                        <a:buSzPct val="80000"/>
                        <a:tabLst>
                          <a:tab pos="355600" algn="l"/>
                        </a:tabLst>
                      </a:pPr>
                      <a:r>
                        <a:rPr lang="en-US" altLang="ko-KR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개발</a:t>
                      </a:r>
                      <a:r>
                        <a:rPr lang="en-US" altLang="ko-KR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6</a:t>
                      </a:r>
                      <a:r>
                        <a:rPr lang="ko-KR" altLang="en-US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개월</a:t>
                      </a:r>
                      <a:r>
                        <a:rPr lang="en-US" altLang="ko-KR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/30</a:t>
                      </a:r>
                      <a:r>
                        <a:rPr lang="ko-KR" altLang="en-US" sz="1400" b="1" spc="-15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백만원</a:t>
                      </a:r>
                    </a:p>
                  </a:txBody>
                  <a:tcPr marL="84406" marR="84406" marT="42203" marB="144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1438" algn="l"/>
                          <a:tab pos="114300" algn="l"/>
                        </a:tabLst>
                        <a:defRPr/>
                      </a:pPr>
                      <a:endParaRPr lang="ko-KR" altLang="en-US" sz="1400" b="1" spc="-100" baseline="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3E3D43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144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47351453"/>
                  </a:ext>
                </a:extLst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E270DE-0CE4-4095-AA34-348F64AA0987}" type="slidenum">
              <a:rPr lang="ko-KR" altLang="en-US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pPr/>
              <a:t>19</a:t>
            </a:fld>
            <a:endParaRPr lang="ko-KR" altLang="en-US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9" name="텍스트 개체 틀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>
                <a:gradFill>
                  <a:gsLst>
                    <a:gs pos="100000">
                      <a:schemeClr val="tx1"/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3. ’20</a:t>
            </a:r>
            <a:r>
              <a:rPr lang="ko-KR" altLang="en-US" dirty="0" smtClean="0">
                <a:gradFill>
                  <a:gsLst>
                    <a:gs pos="100000">
                      <a:schemeClr val="tx1"/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년 주요사업 안내</a:t>
            </a:r>
            <a:endParaRPr lang="ko-KR" altLang="en-US" dirty="0">
              <a:gradFill>
                <a:gsLst>
                  <a:gs pos="100000">
                    <a:schemeClr val="tx1"/>
                  </a:gs>
                  <a:gs pos="100000">
                    <a:schemeClr val="tx1"/>
                  </a:gs>
                </a:gsLst>
                <a:lin ang="16200000" scaled="1"/>
              </a:gra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3460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265353" y="573578"/>
            <a:ext cx="8247062" cy="401544"/>
          </a:xfrm>
        </p:spPr>
        <p:txBody>
          <a:bodyPr>
            <a:normAutofit lnSpcReduction="10000"/>
          </a:bodyPr>
          <a:lstStyle/>
          <a:p>
            <a:r>
              <a:rPr lang="en-US" altLang="ko-KR" b="1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1. ’20</a:t>
            </a:r>
            <a:r>
              <a:rPr lang="ko-KR" altLang="en-US" b="1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년 중소기업 </a:t>
            </a:r>
            <a:r>
              <a:rPr lang="en-US" altLang="ko-KR" b="1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R&amp;D </a:t>
            </a:r>
            <a:r>
              <a:rPr lang="ko-KR" altLang="en-US" b="1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지원 개요</a:t>
            </a:r>
            <a:endParaRPr lang="ko-KR" altLang="en-US" b="1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E270DE-0CE4-4095-AA34-348F64AA0987}" type="slidenum">
              <a:rPr lang="ko-KR" altLang="en-US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pPr/>
              <a:t>2</a:t>
            </a:fld>
            <a:endParaRPr lang="ko-KR" altLang="en-US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290544" y="1208360"/>
            <a:ext cx="2539794" cy="415498"/>
            <a:chOff x="360363" y="1097589"/>
            <a:chExt cx="2539794" cy="415498"/>
          </a:xfrm>
        </p:grpSpPr>
        <p:sp>
          <p:nvSpPr>
            <p:cNvPr id="43" name="직사각형 42"/>
            <p:cNvSpPr/>
            <p:nvPr/>
          </p:nvSpPr>
          <p:spPr>
            <a:xfrm>
              <a:off x="559132" y="1097589"/>
              <a:ext cx="2341025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2100" b="1" kern="0" spc="-110" noProof="0" dirty="0" smtClean="0">
                  <a:gradFill>
                    <a:gsLst>
                      <a:gs pos="38750">
                        <a:srgbClr val="3067C0"/>
                      </a:gs>
                      <a:gs pos="31250">
                        <a:srgbClr val="3067C0"/>
                      </a:gs>
                    </a:gsLst>
                    <a:lin ang="5400000" scaled="0"/>
                  </a:gra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중소기업 </a:t>
              </a:r>
              <a:r>
                <a:rPr kumimoji="1" lang="en-US" altLang="ko-KR" sz="2100" b="1" kern="0" spc="-110" noProof="0" dirty="0" smtClean="0">
                  <a:gradFill>
                    <a:gsLst>
                      <a:gs pos="38750">
                        <a:srgbClr val="3067C0"/>
                      </a:gs>
                      <a:gs pos="31250">
                        <a:srgbClr val="3067C0"/>
                      </a:gs>
                    </a:gsLst>
                    <a:lin ang="5400000" scaled="0"/>
                  </a:gra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R&amp;D </a:t>
              </a:r>
              <a:r>
                <a:rPr kumimoji="1" lang="ko-KR" altLang="en-US" sz="2100" b="1" kern="0" spc="-110" noProof="0" dirty="0" smtClean="0">
                  <a:gradFill>
                    <a:gsLst>
                      <a:gs pos="38750">
                        <a:srgbClr val="3067C0"/>
                      </a:gs>
                      <a:gs pos="31250">
                        <a:srgbClr val="3067C0"/>
                      </a:gs>
                    </a:gsLst>
                    <a:lin ang="5400000" scaled="0"/>
                  </a:gra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개요</a:t>
              </a:r>
              <a:endParaRPr kumimoji="1" lang="ko-KR" altLang="en-US" sz="2100" b="1" i="0" u="none" strike="noStrike" kern="0" cap="none" spc="-110" normalizeH="0" baseline="0" noProof="0" dirty="0" smtClean="0">
                <a:ln>
                  <a:noFill/>
                </a:ln>
                <a:gradFill>
                  <a:gsLst>
                    <a:gs pos="38750">
                      <a:srgbClr val="3067C0"/>
                    </a:gs>
                    <a:gs pos="31250">
                      <a:srgbClr val="3067C0"/>
                    </a:gs>
                  </a:gsLst>
                  <a:lin ang="5400000" scaled="0"/>
                </a:gra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grpSp>
          <p:nvGrpSpPr>
            <p:cNvPr id="44" name="그룹 43"/>
            <p:cNvGrpSpPr/>
            <p:nvPr/>
          </p:nvGrpSpPr>
          <p:grpSpPr>
            <a:xfrm>
              <a:off x="360363" y="1137117"/>
              <a:ext cx="215900" cy="211444"/>
              <a:chOff x="4001267" y="1218478"/>
              <a:chExt cx="254609" cy="249353"/>
            </a:xfrm>
          </p:grpSpPr>
          <p:sp>
            <p:nvSpPr>
              <p:cNvPr id="45" name="타원 44"/>
              <p:cNvSpPr/>
              <p:nvPr/>
            </p:nvSpPr>
            <p:spPr>
              <a:xfrm>
                <a:off x="4042000" y="1253952"/>
                <a:ext cx="213876" cy="213879"/>
              </a:xfrm>
              <a:prstGeom prst="ellipse">
                <a:avLst/>
              </a:prstGeom>
              <a:gradFill flip="none" rotWithShape="1">
                <a:gsLst>
                  <a:gs pos="26000">
                    <a:schemeClr val="accent4">
                      <a:lumMod val="40000"/>
                      <a:lumOff val="60000"/>
                    </a:schemeClr>
                  </a:gs>
                  <a:gs pos="66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xtLst/>
            </p:spPr>
            <p:txBody>
              <a:bodyPr anchor="ctr"/>
              <a:lstStyle/>
              <a:p>
                <a:pPr marL="0" marR="0" lvl="0" indent="0" algn="l" defTabSz="914315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  <p:sp>
            <p:nvSpPr>
              <p:cNvPr id="46" name="타원 45"/>
              <p:cNvSpPr/>
              <p:nvPr/>
            </p:nvSpPr>
            <p:spPr>
              <a:xfrm>
                <a:off x="4001267" y="1218478"/>
                <a:ext cx="142413" cy="14241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67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oPub돋움체 Medium"/>
                  <a:ea typeface="KoPub돋움체 Medium"/>
                  <a:cs typeface="+mn-cs"/>
                </a:endParaRPr>
              </a:p>
            </p:txBody>
          </p:sp>
        </p:grpSp>
      </p:grpSp>
      <p:sp>
        <p:nvSpPr>
          <p:cNvPr id="36" name="모서리가 둥근 직사각형 35"/>
          <p:cNvSpPr/>
          <p:nvPr/>
        </p:nvSpPr>
        <p:spPr>
          <a:xfrm>
            <a:off x="601709" y="1772995"/>
            <a:ext cx="2918211" cy="354509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2020</a:t>
            </a:r>
            <a:r>
              <a:rPr lang="ko-KR" altLang="en-US" sz="1600" b="1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지원규모</a:t>
            </a:r>
            <a:endParaRPr lang="en-US" altLang="ko-KR" sz="1600" b="1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90" name="차트 89"/>
          <p:cNvGraphicFramePr/>
          <p:nvPr>
            <p:extLst>
              <p:ext uri="{D42A27DB-BD31-4B8C-83A1-F6EECF244321}">
                <p14:modId xmlns:p14="http://schemas.microsoft.com/office/powerpoint/2010/main" xmlns="" val="1446730390"/>
              </p:ext>
            </p:extLst>
          </p:nvPr>
        </p:nvGraphicFramePr>
        <p:xfrm>
          <a:off x="370143" y="2626822"/>
          <a:ext cx="3324191" cy="3631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" name="직사각형 91"/>
          <p:cNvSpPr/>
          <p:nvPr/>
        </p:nvSpPr>
        <p:spPr>
          <a:xfrm>
            <a:off x="2447189" y="2063210"/>
            <a:ext cx="1072731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300" b="1" dirty="0" smtClean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300" b="1" dirty="0" smtClean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단위</a:t>
            </a:r>
            <a:r>
              <a:rPr lang="en-US" altLang="ko-KR" sz="1300" b="1" dirty="0" smtClean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300" b="1" dirty="0" smtClean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억원</a:t>
            </a:r>
            <a:r>
              <a:rPr lang="en-US" altLang="ko-KR" sz="1300" b="1" dirty="0" smtClean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1300" b="1" dirty="0">
              <a:solidFill>
                <a:schemeClr val="bg2">
                  <a:lumMod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3" name="모서리가 둥근 직사각형 92"/>
          <p:cNvSpPr/>
          <p:nvPr/>
        </p:nvSpPr>
        <p:spPr>
          <a:xfrm>
            <a:off x="4319447" y="1772994"/>
            <a:ext cx="4483668" cy="354509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중소기업 </a:t>
            </a:r>
            <a:r>
              <a:rPr lang="en-US" altLang="ko-KR" sz="1600" b="1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R&amp;D </a:t>
            </a:r>
            <a:r>
              <a:rPr lang="ko-KR" altLang="en-US" sz="1600" b="1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 구성 및 지원내용</a:t>
            </a:r>
            <a:endParaRPr lang="en-US" altLang="ko-KR" sz="1600" b="1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216116" y="2606682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조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4,550</a:t>
            </a:r>
            <a:r>
              <a:rPr lang="ko-KR" alt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억원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1" name="그룹 100"/>
          <p:cNvGrpSpPr/>
          <p:nvPr/>
        </p:nvGrpSpPr>
        <p:grpSpPr>
          <a:xfrm>
            <a:off x="4332977" y="4622918"/>
            <a:ext cx="4557570" cy="501122"/>
            <a:chOff x="4146980" y="2921188"/>
            <a:chExt cx="4335546" cy="501122"/>
          </a:xfrm>
        </p:grpSpPr>
        <p:cxnSp>
          <p:nvCxnSpPr>
            <p:cNvPr id="102" name="직선 연결선 101"/>
            <p:cNvCxnSpPr/>
            <p:nvPr/>
          </p:nvCxnSpPr>
          <p:spPr>
            <a:xfrm>
              <a:off x="4146980" y="2921188"/>
              <a:ext cx="4335546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직선 연결선 102"/>
            <p:cNvCxnSpPr/>
            <p:nvPr/>
          </p:nvCxnSpPr>
          <p:spPr>
            <a:xfrm>
              <a:off x="4146980" y="3422310"/>
              <a:ext cx="4335546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직사각형 103"/>
          <p:cNvSpPr/>
          <p:nvPr/>
        </p:nvSpPr>
        <p:spPr>
          <a:xfrm>
            <a:off x="4434004" y="4777122"/>
            <a:ext cx="3369192" cy="2169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44000" indent="-144000" fontAlgn="base">
              <a:lnSpc>
                <a:spcPct val="110000"/>
              </a:lnSpc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ko-KR" altLang="en-US" sz="14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사업별 최대 </a:t>
            </a:r>
            <a:r>
              <a:rPr lang="en-US" altLang="ko-KR" sz="14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4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이내</a:t>
            </a:r>
            <a:r>
              <a:rPr lang="en-US" altLang="ko-KR" sz="14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2</a:t>
            </a:r>
            <a:r>
              <a:rPr lang="ko-KR" altLang="en-US" sz="1400" b="1" spc="-10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천만원</a:t>
            </a:r>
            <a:r>
              <a:rPr lang="en-US" altLang="ko-KR" sz="14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~6</a:t>
            </a:r>
            <a:r>
              <a:rPr lang="ko-KR" altLang="en-US" sz="1400" b="1" spc="-10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억원</a:t>
            </a:r>
            <a:r>
              <a:rPr lang="ko-KR" altLang="en-US" sz="14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이내 </a:t>
            </a:r>
          </a:p>
        </p:txBody>
      </p:sp>
      <p:sp>
        <p:nvSpPr>
          <p:cNvPr id="105" name="한쪽 모서리가 잘린 사각형 104"/>
          <p:cNvSpPr/>
          <p:nvPr/>
        </p:nvSpPr>
        <p:spPr>
          <a:xfrm>
            <a:off x="7844869" y="4481534"/>
            <a:ext cx="1080000" cy="295588"/>
          </a:xfrm>
          <a:prstGeom prst="snip1Rect">
            <a:avLst/>
          </a:prstGeom>
          <a:solidFill>
            <a:srgbClr val="9996A7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bg1">
                  <a:lumMod val="50000"/>
                </a:schemeClr>
              </a:buClr>
              <a:buSzPct val="80000"/>
            </a:pPr>
            <a:endParaRPr lang="ko-KR" altLang="en-US" b="1" spc="-100">
              <a:ln>
                <a:solidFill>
                  <a:srgbClr val="6D88AF">
                    <a:alpha val="0"/>
                  </a:srgb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7965828" y="4499808"/>
            <a:ext cx="657231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ko-KR" altLang="en-US" sz="16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지원한도</a:t>
            </a:r>
          </a:p>
        </p:txBody>
      </p:sp>
      <p:cxnSp>
        <p:nvCxnSpPr>
          <p:cNvPr id="107" name="직선 연결선 106"/>
          <p:cNvCxnSpPr/>
          <p:nvPr/>
        </p:nvCxnSpPr>
        <p:spPr>
          <a:xfrm>
            <a:off x="4292125" y="3488526"/>
            <a:ext cx="4536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직선 연결선 107"/>
          <p:cNvCxnSpPr/>
          <p:nvPr/>
        </p:nvCxnSpPr>
        <p:spPr>
          <a:xfrm>
            <a:off x="4310843" y="4303240"/>
            <a:ext cx="4536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직사각형 108"/>
          <p:cNvSpPr/>
          <p:nvPr/>
        </p:nvSpPr>
        <p:spPr>
          <a:xfrm>
            <a:off x="4428355" y="3731024"/>
            <a:ext cx="3574697" cy="4795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44000" indent="-144000" fontAlgn="base">
              <a:lnSpc>
                <a:spcPct val="110000"/>
              </a:lnSpc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ko-KR" altLang="en-US" sz="14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중소기업기본법 제</a:t>
            </a:r>
            <a:r>
              <a:rPr lang="en-US" altLang="ko-KR" sz="14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4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조에 의한 중소기업</a:t>
            </a:r>
            <a:endParaRPr lang="en-US" altLang="ko-KR" sz="1400" b="1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>
              <a:lnSpc>
                <a:spcPct val="110000"/>
              </a:lnSpc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90000"/>
            </a:pPr>
            <a:r>
              <a:rPr lang="ko-KR" altLang="en-US" sz="1400" spc="-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200" spc="-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단</a:t>
            </a:r>
            <a:r>
              <a:rPr lang="en-US" altLang="ko-KR" sz="1200" spc="-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spc="-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사업별 특성에 따라 신청자격  상이 </a:t>
            </a:r>
            <a:r>
              <a:rPr lang="en-US" altLang="ko-KR" sz="1200" spc="-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spc="-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개별 사업공고문 확인</a:t>
            </a:r>
            <a:r>
              <a:rPr lang="en-US" altLang="ko-KR" sz="1400" spc="-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300" b="1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0" name="한쪽 모서리가 잘린 사각형 109"/>
          <p:cNvSpPr/>
          <p:nvPr/>
        </p:nvSpPr>
        <p:spPr>
          <a:xfrm>
            <a:off x="4273074" y="3340732"/>
            <a:ext cx="1080000" cy="295588"/>
          </a:xfrm>
          <a:prstGeom prst="snip1Rect">
            <a:avLst/>
          </a:prstGeom>
          <a:solidFill>
            <a:srgbClr val="90A9D0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bg1">
                  <a:lumMod val="50000"/>
                </a:schemeClr>
              </a:buClr>
              <a:buSzPct val="80000"/>
            </a:pPr>
            <a:endParaRPr lang="ko-KR" altLang="en-US" b="1" spc="-100">
              <a:ln>
                <a:solidFill>
                  <a:srgbClr val="6D88AF">
                    <a:alpha val="0"/>
                  </a:srgb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1" name="직사각형 110"/>
          <p:cNvSpPr/>
          <p:nvPr/>
        </p:nvSpPr>
        <p:spPr>
          <a:xfrm>
            <a:off x="4428355" y="3365417"/>
            <a:ext cx="665247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ko-KR" altLang="en-US" sz="16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지원대상</a:t>
            </a:r>
          </a:p>
        </p:txBody>
      </p:sp>
      <p:sp>
        <p:nvSpPr>
          <p:cNvPr id="112" name="직사각형 111"/>
          <p:cNvSpPr/>
          <p:nvPr/>
        </p:nvSpPr>
        <p:spPr>
          <a:xfrm>
            <a:off x="4433746" y="5615224"/>
            <a:ext cx="3858107" cy="6855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44000" indent="-144000" fontAlgn="base">
              <a:lnSpc>
                <a:spcPct val="110000"/>
              </a:lnSpc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ko-KR" altLang="en-US" sz="14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정부출연금</a:t>
            </a:r>
            <a:r>
              <a:rPr lang="en-US" altLang="ko-KR" sz="14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무담보</a:t>
            </a:r>
            <a:r>
              <a:rPr lang="en-US" altLang="ko-KR" sz="14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무이자</a:t>
            </a:r>
            <a:r>
              <a:rPr lang="en-US" altLang="ko-KR" sz="14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),  </a:t>
            </a:r>
            <a:r>
              <a:rPr lang="ko-KR" altLang="en-US" sz="14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총 사업비의 </a:t>
            </a:r>
            <a:r>
              <a:rPr lang="en-US" altLang="ko-KR" sz="14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50~80%</a:t>
            </a:r>
          </a:p>
          <a:p>
            <a:pPr marL="144000" indent="-144000" fontAlgn="base">
              <a:lnSpc>
                <a:spcPct val="110000"/>
              </a:lnSpc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ko-KR" altLang="en-US" sz="14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기업은 민간부담금의 </a:t>
            </a:r>
            <a:r>
              <a:rPr lang="en-US" altLang="ko-KR" sz="14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40~60% </a:t>
            </a:r>
            <a:r>
              <a:rPr lang="ko-KR" altLang="en-US" sz="14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이상을 현금 부담</a:t>
            </a:r>
            <a:r>
              <a:rPr lang="en-US" altLang="ko-KR" sz="13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3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00" spc="-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단</a:t>
            </a:r>
            <a:r>
              <a:rPr lang="en-US" altLang="ko-KR" sz="1200" spc="-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spc="-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사업별 특성에 따라 세부 지원조건 상이 </a:t>
            </a:r>
            <a:r>
              <a:rPr lang="en-US" altLang="ko-KR" sz="1200" spc="-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spc="-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개별 사업공고문 확인</a:t>
            </a:r>
            <a:r>
              <a:rPr lang="en-US" altLang="ko-KR" sz="1200" spc="-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cxnSp>
        <p:nvCxnSpPr>
          <p:cNvPr id="114" name="직선 연결선 113"/>
          <p:cNvCxnSpPr/>
          <p:nvPr/>
        </p:nvCxnSpPr>
        <p:spPr>
          <a:xfrm>
            <a:off x="4281678" y="5404102"/>
            <a:ext cx="4572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직선 연결선 116"/>
          <p:cNvCxnSpPr/>
          <p:nvPr/>
        </p:nvCxnSpPr>
        <p:spPr>
          <a:xfrm>
            <a:off x="4281678" y="6366706"/>
            <a:ext cx="4572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한쪽 모서리가 잘린 사각형 118"/>
          <p:cNvSpPr/>
          <p:nvPr/>
        </p:nvSpPr>
        <p:spPr>
          <a:xfrm>
            <a:off x="4281677" y="5256308"/>
            <a:ext cx="1080000" cy="295588"/>
          </a:xfrm>
          <a:prstGeom prst="snip1Rect">
            <a:avLst/>
          </a:prstGeom>
          <a:solidFill>
            <a:srgbClr val="6092AA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bg1">
                  <a:lumMod val="50000"/>
                </a:schemeClr>
              </a:buClr>
              <a:buSzPct val="80000"/>
            </a:pPr>
            <a:endParaRPr lang="ko-KR" altLang="en-US" b="1" spc="-100">
              <a:ln>
                <a:solidFill>
                  <a:srgbClr val="6D88AF">
                    <a:alpha val="0"/>
                  </a:srgb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0" name="직사각형 119"/>
          <p:cNvSpPr/>
          <p:nvPr/>
        </p:nvSpPr>
        <p:spPr>
          <a:xfrm>
            <a:off x="4436957" y="5280993"/>
            <a:ext cx="649217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ko-KR" altLang="en-US" sz="16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지원조건</a:t>
            </a:r>
          </a:p>
        </p:txBody>
      </p:sp>
      <p:sp>
        <p:nvSpPr>
          <p:cNvPr id="121" name="모서리가 둥근 직사각형 120"/>
          <p:cNvSpPr/>
          <p:nvPr/>
        </p:nvSpPr>
        <p:spPr>
          <a:xfrm>
            <a:off x="4319447" y="2441783"/>
            <a:ext cx="1403512" cy="72706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2" name="타원 121"/>
          <p:cNvSpPr/>
          <p:nvPr/>
        </p:nvSpPr>
        <p:spPr>
          <a:xfrm>
            <a:off x="4454857" y="2266827"/>
            <a:ext cx="309401" cy="309401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prstClr val="white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1</a:t>
            </a:r>
            <a:endParaRPr lang="ko-KR" altLang="en-US" sz="1400" b="1" dirty="0">
              <a:solidFill>
                <a:prstClr val="white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23" name="모서리가 둥근 직사각형 122"/>
          <p:cNvSpPr/>
          <p:nvPr/>
        </p:nvSpPr>
        <p:spPr>
          <a:xfrm>
            <a:off x="5852972" y="2441783"/>
            <a:ext cx="1403512" cy="72706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4" name="타원 123"/>
          <p:cNvSpPr/>
          <p:nvPr/>
        </p:nvSpPr>
        <p:spPr>
          <a:xfrm>
            <a:off x="5988382" y="2266827"/>
            <a:ext cx="309401" cy="309401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prstClr val="white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</a:t>
            </a:r>
            <a:endParaRPr lang="ko-KR" altLang="en-US" sz="1400" b="1" dirty="0">
              <a:solidFill>
                <a:prstClr val="white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25" name="모서리가 둥근 직사각형 124"/>
          <p:cNvSpPr/>
          <p:nvPr/>
        </p:nvSpPr>
        <p:spPr>
          <a:xfrm>
            <a:off x="7400058" y="2441783"/>
            <a:ext cx="1403512" cy="72706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6" name="타원 125"/>
          <p:cNvSpPr/>
          <p:nvPr/>
        </p:nvSpPr>
        <p:spPr>
          <a:xfrm>
            <a:off x="7535468" y="2266827"/>
            <a:ext cx="309401" cy="309401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prstClr val="white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3</a:t>
            </a:r>
            <a:endParaRPr lang="ko-KR" altLang="en-US" sz="1400" b="1" dirty="0">
              <a:solidFill>
                <a:prstClr val="white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361407" y="2606391"/>
            <a:ext cx="1319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기업혁신</a:t>
            </a:r>
            <a:endParaRPr lang="en-US" altLang="ko-KR" sz="1400" b="1" dirty="0" smtClean="0">
              <a:solidFill>
                <a:schemeClr val="bg1">
                  <a:lumMod val="9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1400" b="1" dirty="0" smtClean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b="1" dirty="0" err="1" smtClean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단독형</a:t>
            </a:r>
            <a:r>
              <a:rPr lang="ko-KR" altLang="en-US" sz="1400" b="1" dirty="0" smtClean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b="1" dirty="0" smtClean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R&amp;D)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7" name="직사각형 126"/>
          <p:cNvSpPr/>
          <p:nvPr/>
        </p:nvSpPr>
        <p:spPr>
          <a:xfrm>
            <a:off x="5894931" y="2598136"/>
            <a:ext cx="13195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개방형 혁신</a:t>
            </a:r>
            <a:endParaRPr lang="en-US" altLang="ko-KR" sz="1400" b="1" dirty="0" smtClean="0">
              <a:solidFill>
                <a:schemeClr val="bg1">
                  <a:lumMod val="9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1400" b="1" dirty="0" smtClean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b="1" dirty="0" err="1" smtClean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협력형</a:t>
            </a:r>
            <a:r>
              <a:rPr lang="ko-KR" altLang="en-US" sz="1400" b="1" dirty="0" smtClean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b="1" dirty="0" smtClean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R&amp;D)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8" name="직사각형 127"/>
          <p:cNvSpPr/>
          <p:nvPr/>
        </p:nvSpPr>
        <p:spPr>
          <a:xfrm>
            <a:off x="7560639" y="2712436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400" b="1" dirty="0" err="1" smtClean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정책목적형</a:t>
            </a:r>
            <a:endParaRPr lang="en-US" altLang="ko-KR" sz="1400" b="1" dirty="0" smtClean="0">
              <a:solidFill>
                <a:schemeClr val="bg1">
                  <a:lumMod val="9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331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>
                <a:gradFill>
                  <a:gsLst>
                    <a:gs pos="100000">
                      <a:schemeClr val="tx1"/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4. </a:t>
            </a:r>
            <a:r>
              <a:rPr lang="ko-KR" altLang="en-US" dirty="0" smtClean="0">
                <a:gradFill>
                  <a:gsLst>
                    <a:gs pos="100000">
                      <a:schemeClr val="tx1"/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기타 안내</a:t>
            </a:r>
            <a:endParaRPr lang="en-US" altLang="ko-KR" dirty="0" smtClean="0">
              <a:gradFill>
                <a:gsLst>
                  <a:gs pos="100000">
                    <a:schemeClr val="tx1"/>
                  </a:gs>
                  <a:gs pos="100000">
                    <a:schemeClr val="tx1"/>
                  </a:gs>
                </a:gsLst>
                <a:lin ang="16200000" scaled="1"/>
              </a:gra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E270DE-0CE4-4095-AA34-348F64AA0987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pic>
        <p:nvPicPr>
          <p:cNvPr id="4" name="Picture 1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412049" y="1741758"/>
            <a:ext cx="2589160" cy="106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2"/>
          <p:cNvPicPr>
            <a:picLocks noChangeAspect="1" noChangeArrowheads="1"/>
          </p:cNvPicPr>
          <p:nvPr/>
        </p:nvPicPr>
        <p:blipFill>
          <a:blip r:embed="rId3" cstate="print"/>
          <a:srcRect t="44006"/>
          <a:stretch>
            <a:fillRect/>
          </a:stretch>
        </p:blipFill>
        <p:spPr bwMode="auto">
          <a:xfrm rot="16200000">
            <a:off x="4986030" y="-336915"/>
            <a:ext cx="2589158" cy="522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250826" y="1129099"/>
            <a:ext cx="3158214" cy="229311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2000">
                <a:schemeClr val="bg1">
                  <a:lumMod val="85000"/>
                  <a:alpha val="11000"/>
                </a:schemeClr>
              </a:gs>
              <a:gs pos="100000">
                <a:srgbClr val="EAEAEA"/>
              </a:gs>
            </a:gsLst>
            <a:lin ang="0" scaled="1"/>
            <a:tileRect/>
          </a:gra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292687" y="1129099"/>
            <a:ext cx="116335" cy="22931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tx1">
                  <a:lumMod val="65000"/>
                  <a:lumOff val="35000"/>
                  <a:alpha val="50000"/>
                </a:schemeClr>
              </a:gs>
            </a:gsLst>
            <a:lin ang="0" scaled="1"/>
            <a:tileRect/>
          </a:gra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 rot="16200000">
            <a:off x="717459" y="816433"/>
            <a:ext cx="2204352" cy="29184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405120" y="1196286"/>
            <a:ext cx="2825760" cy="2138290"/>
            <a:chOff x="4854232" y="6170828"/>
            <a:chExt cx="2001207" cy="1571973"/>
          </a:xfrm>
        </p:grpSpPr>
        <p:grpSp>
          <p:nvGrpSpPr>
            <p:cNvPr id="12" name="그룹 11"/>
            <p:cNvGrpSpPr/>
            <p:nvPr/>
          </p:nvGrpSpPr>
          <p:grpSpPr>
            <a:xfrm>
              <a:off x="4854232" y="6170828"/>
              <a:ext cx="2001207" cy="1571973"/>
              <a:chOff x="3870037" y="2597824"/>
              <a:chExt cx="6086308" cy="4780876"/>
            </a:xfrm>
          </p:grpSpPr>
          <p:pic>
            <p:nvPicPr>
              <p:cNvPr id="15" name="Picture 5" descr="http://cfile23.uf.tistory.com/image/0378583A511B9A9F22C27E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2152" t="72447" r="41085" b="24251"/>
              <a:stretch/>
            </p:blipFill>
            <p:spPr bwMode="auto">
              <a:xfrm>
                <a:off x="6679706" y="6360273"/>
                <a:ext cx="433534" cy="1776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5" descr="http://cfile23.uf.tistory.com/image/0378583A511B9A9F22C27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527" t="2535" r="2527" b="8629"/>
              <a:stretch/>
            </p:blipFill>
            <p:spPr bwMode="auto">
              <a:xfrm>
                <a:off x="3870037" y="2597824"/>
                <a:ext cx="6086308" cy="47808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AutoShape 71"/>
            <p:cNvSpPr>
              <a:spLocks noChangeArrowheads="1"/>
            </p:cNvSpPr>
            <p:nvPr/>
          </p:nvSpPr>
          <p:spPr bwMode="auto">
            <a:xfrm>
              <a:off x="4912008" y="6233901"/>
              <a:ext cx="1879388" cy="1173919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B7D0DB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DDDDDD"/>
                    </a:outerShdw>
                  </a:effectLst>
                </a14:hiddenEffects>
              </a:ext>
            </a:extLst>
          </p:spPr>
          <p:txBody>
            <a:bodyPr wrap="none" lIns="72000" tIns="0" rIns="72000" bIns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1" i="0" u="none" strike="noStrike" kern="0" cap="none" spc="-100" normalizeH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16" name="그림 15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188221" y="3700735"/>
            <a:ext cx="5292728" cy="117178"/>
          </a:xfrm>
          <a:prstGeom prst="rect">
            <a:avLst/>
          </a:prstGeom>
        </p:spPr>
      </p:pic>
      <p:grpSp>
        <p:nvGrpSpPr>
          <p:cNvPr id="17" name="그룹 16"/>
          <p:cNvGrpSpPr/>
          <p:nvPr/>
        </p:nvGrpSpPr>
        <p:grpSpPr>
          <a:xfrm>
            <a:off x="3752238" y="1368612"/>
            <a:ext cx="4652284" cy="637694"/>
            <a:chOff x="2851173" y="1078471"/>
            <a:chExt cx="4652284" cy="637694"/>
          </a:xfrm>
        </p:grpSpPr>
        <p:grpSp>
          <p:nvGrpSpPr>
            <p:cNvPr id="18" name="그룹 17"/>
            <p:cNvGrpSpPr/>
            <p:nvPr/>
          </p:nvGrpSpPr>
          <p:grpSpPr>
            <a:xfrm>
              <a:off x="2851173" y="1078471"/>
              <a:ext cx="4652284" cy="246221"/>
              <a:chOff x="311759" y="1402321"/>
              <a:chExt cx="4652284" cy="246221"/>
            </a:xfrm>
          </p:grpSpPr>
          <p:sp>
            <p:nvSpPr>
              <p:cNvPr id="20" name="직사각형 19"/>
              <p:cNvSpPr/>
              <p:nvPr/>
            </p:nvSpPr>
            <p:spPr>
              <a:xfrm>
                <a:off x="571921" y="1402321"/>
                <a:ext cx="4392122" cy="246221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25400" dir="5400000" algn="ctr" rotWithShape="0">
                        <a:srgbClr val="DDDDDD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t">
                <a:spAutoFit/>
              </a:bodyPr>
              <a:lstStyle/>
              <a:p>
                <a:pPr defTabSz="981700" fontAlgn="ctr" latinLnBrk="0">
                  <a:spcBef>
                    <a:spcPct val="0"/>
                  </a:spcBef>
                  <a:spcAft>
                    <a:spcPts val="600"/>
                  </a:spcAft>
                  <a:buClr>
                    <a:srgbClr val="175097"/>
                  </a:buClr>
                  <a:buSzPct val="80000"/>
                  <a:tabLst>
                    <a:tab pos="355600" algn="l"/>
                  </a:tabLst>
                </a:pPr>
                <a:r>
                  <a:rPr lang="ko-KR" altLang="en-US" sz="160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sym typeface="Monotype Sorts" pitchFamily="2" charset="2"/>
                  </a:rPr>
                  <a:t>사업별 추진일정에 따라 홈페이지 공고</a:t>
                </a:r>
              </a:p>
            </p:txBody>
          </p:sp>
          <p:grpSp>
            <p:nvGrpSpPr>
              <p:cNvPr id="21" name="그룹 20"/>
              <p:cNvGrpSpPr/>
              <p:nvPr/>
            </p:nvGrpSpPr>
            <p:grpSpPr>
              <a:xfrm>
                <a:off x="311759" y="1438008"/>
                <a:ext cx="231603" cy="174254"/>
                <a:chOff x="520700" y="1988631"/>
                <a:chExt cx="231603" cy="174254"/>
              </a:xfrm>
            </p:grpSpPr>
            <p:sp>
              <p:nvSpPr>
                <p:cNvPr id="22" name="직사각형 21"/>
                <p:cNvSpPr/>
                <p:nvPr/>
              </p:nvSpPr>
              <p:spPr>
                <a:xfrm>
                  <a:off x="520700" y="1993041"/>
                  <a:ext cx="169863" cy="169844"/>
                </a:xfrm>
                <a:prstGeom prst="rect">
                  <a:avLst/>
                </a:prstGeom>
                <a:gradFill>
                  <a:gsLst>
                    <a:gs pos="49000">
                      <a:srgbClr val="1B99D6"/>
                    </a:gs>
                    <a:gs pos="50000">
                      <a:srgbClr val="198EC9"/>
                    </a:gs>
                  </a:gsLst>
                  <a:lin ang="2700000" scaled="0"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7200" rIns="36000" bIns="7200" rtlCol="0" anchor="ctr"/>
                <a:lstStyle/>
                <a:p>
                  <a:pPr algn="ctr">
                    <a:spcAft>
                      <a:spcPts val="600"/>
                    </a:spcAft>
                  </a:pPr>
                  <a:endParaRPr lang="ko-KR" altLang="en-US" sz="800" b="1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pic>
              <p:nvPicPr>
                <p:cNvPr id="23" name="그림 22"/>
                <p:cNvPicPr>
                  <a:picLocks noChangeAspect="1"/>
                </p:cNvPicPr>
                <p:nvPr/>
              </p:nvPicPr>
              <p:blipFill>
                <a:blip r:embed="rId8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550465" y="1988631"/>
                  <a:ext cx="201838" cy="151608"/>
                </a:xfrm>
                <a:prstGeom prst="rect">
                  <a:avLst/>
                </a:prstGeom>
              </p:spPr>
            </p:pic>
          </p:grpSp>
        </p:grpSp>
        <p:sp>
          <p:nvSpPr>
            <p:cNvPr id="19" name="모서리가 둥근 직사각형 18"/>
            <p:cNvSpPr/>
            <p:nvPr/>
          </p:nvSpPr>
          <p:spPr>
            <a:xfrm>
              <a:off x="3111335" y="1370122"/>
              <a:ext cx="4248776" cy="346043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720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216000" indent="-216000" defTabSz="914400" fontAlgn="ctr">
                <a:lnSpc>
                  <a:spcPct val="110000"/>
                </a:lnSpc>
                <a:spcAft>
                  <a:spcPts val="300"/>
                </a:spcAft>
                <a:buClr>
                  <a:srgbClr val="3EA3CB"/>
                </a:buClr>
                <a:buSzPct val="100000"/>
                <a:buBlip>
                  <a:blip r:embed="rId9"/>
                </a:buBlip>
                <a:tabLst>
                  <a:tab pos="355600" algn="l"/>
                </a:tabLst>
              </a:pPr>
              <a:r>
                <a:rPr lang="ko-KR" altLang="en-US" sz="14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사업별 </a:t>
              </a:r>
              <a:r>
                <a:rPr lang="ko-KR" altLang="en-US" sz="14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추진일정은 통합공고문 참조</a:t>
              </a: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752238" y="2133264"/>
            <a:ext cx="4652284" cy="671549"/>
            <a:chOff x="2851173" y="1078471"/>
            <a:chExt cx="4652284" cy="671549"/>
          </a:xfrm>
        </p:grpSpPr>
        <p:grpSp>
          <p:nvGrpSpPr>
            <p:cNvPr id="25" name="그룹 24"/>
            <p:cNvGrpSpPr/>
            <p:nvPr/>
          </p:nvGrpSpPr>
          <p:grpSpPr>
            <a:xfrm>
              <a:off x="2851173" y="1078471"/>
              <a:ext cx="4652284" cy="246221"/>
              <a:chOff x="311759" y="1402321"/>
              <a:chExt cx="4652284" cy="246221"/>
            </a:xfrm>
          </p:grpSpPr>
          <p:sp>
            <p:nvSpPr>
              <p:cNvPr id="27" name="직사각형 26"/>
              <p:cNvSpPr/>
              <p:nvPr/>
            </p:nvSpPr>
            <p:spPr>
              <a:xfrm>
                <a:off x="571921" y="1402321"/>
                <a:ext cx="4392122" cy="246221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25400" dir="5400000" algn="ctr" rotWithShape="0">
                        <a:srgbClr val="DDDDDD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t">
                <a:spAutoFit/>
              </a:bodyPr>
              <a:lstStyle/>
              <a:p>
                <a:pPr defTabSz="981700" fontAlgn="ctr" latinLnBrk="0">
                  <a:spcBef>
                    <a:spcPct val="0"/>
                  </a:spcBef>
                  <a:spcAft>
                    <a:spcPts val="600"/>
                  </a:spcAft>
                  <a:buClr>
                    <a:srgbClr val="175097"/>
                  </a:buClr>
                  <a:buSzPct val="80000"/>
                  <a:tabLst>
                    <a:tab pos="355600" algn="l"/>
                  </a:tabLst>
                </a:pPr>
                <a:r>
                  <a:rPr lang="ko-KR" altLang="en-US" sz="1600" b="1" dirty="0" err="1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sym typeface="Monotype Sorts" pitchFamily="2" charset="2"/>
                  </a:rPr>
                  <a:t>중소벤처기업부</a:t>
                </a:r>
                <a:r>
                  <a:rPr lang="ko-KR" altLang="en-US" sz="160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sym typeface="Monotype Sorts" pitchFamily="2" charset="2"/>
                  </a:rPr>
                  <a:t> 홈페이지 </a:t>
                </a:r>
              </a:p>
            </p:txBody>
          </p:sp>
          <p:grpSp>
            <p:nvGrpSpPr>
              <p:cNvPr id="28" name="그룹 27"/>
              <p:cNvGrpSpPr/>
              <p:nvPr/>
            </p:nvGrpSpPr>
            <p:grpSpPr>
              <a:xfrm>
                <a:off x="311759" y="1438008"/>
                <a:ext cx="231603" cy="174254"/>
                <a:chOff x="520700" y="1988631"/>
                <a:chExt cx="231603" cy="174254"/>
              </a:xfrm>
            </p:grpSpPr>
            <p:sp>
              <p:nvSpPr>
                <p:cNvPr id="29" name="직사각형 28"/>
                <p:cNvSpPr/>
                <p:nvPr/>
              </p:nvSpPr>
              <p:spPr>
                <a:xfrm>
                  <a:off x="520700" y="1993041"/>
                  <a:ext cx="169863" cy="169844"/>
                </a:xfrm>
                <a:prstGeom prst="rect">
                  <a:avLst/>
                </a:prstGeom>
                <a:gradFill>
                  <a:gsLst>
                    <a:gs pos="49000">
                      <a:srgbClr val="1B99D6"/>
                    </a:gs>
                    <a:gs pos="50000">
                      <a:srgbClr val="198EC9"/>
                    </a:gs>
                  </a:gsLst>
                  <a:lin ang="2700000" scaled="0"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7200" rIns="36000" bIns="7200" rtlCol="0" anchor="ctr"/>
                <a:lstStyle/>
                <a:p>
                  <a:pPr algn="ctr">
                    <a:spcAft>
                      <a:spcPts val="600"/>
                    </a:spcAft>
                  </a:pPr>
                  <a:endParaRPr lang="ko-KR" altLang="en-US" sz="800" b="1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pic>
              <p:nvPicPr>
                <p:cNvPr id="30" name="그림 29"/>
                <p:cNvPicPr>
                  <a:picLocks noChangeAspect="1"/>
                </p:cNvPicPr>
                <p:nvPr/>
              </p:nvPicPr>
              <p:blipFill>
                <a:blip r:embed="rId8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550465" y="1988631"/>
                  <a:ext cx="201838" cy="151608"/>
                </a:xfrm>
                <a:prstGeom prst="rect">
                  <a:avLst/>
                </a:prstGeom>
              </p:spPr>
            </p:pic>
          </p:grpSp>
        </p:grpSp>
        <p:sp>
          <p:nvSpPr>
            <p:cNvPr id="26" name="모서리가 둥근 직사각형 25"/>
            <p:cNvSpPr/>
            <p:nvPr/>
          </p:nvSpPr>
          <p:spPr>
            <a:xfrm>
              <a:off x="3111335" y="1370122"/>
              <a:ext cx="4248776" cy="379898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720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216000" indent="-216000" defTabSz="914400" fontAlgn="ctr">
                <a:lnSpc>
                  <a:spcPct val="110000"/>
                </a:lnSpc>
                <a:spcAft>
                  <a:spcPts val="300"/>
                </a:spcAft>
                <a:buClr>
                  <a:srgbClr val="3EA3CB"/>
                </a:buClr>
                <a:buSzPct val="100000"/>
                <a:buBlip>
                  <a:blip r:embed="rId9"/>
                </a:buBlip>
                <a:tabLst>
                  <a:tab pos="355600" algn="l"/>
                </a:tabLst>
              </a:pPr>
              <a:r>
                <a:rPr lang="en-US" altLang="ko-KR" sz="1600" b="1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F5FA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http://</a:t>
              </a:r>
              <a:r>
                <a:rPr lang="en-US" altLang="ko-KR" sz="1600" b="1" dirty="0" err="1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F5FA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www.mss.go.kr</a:t>
              </a:r>
              <a:r>
                <a:rPr lang="en-US" altLang="ko-KR" sz="1600" b="1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F5FA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3752238" y="2897915"/>
            <a:ext cx="4652284" cy="671549"/>
            <a:chOff x="2851173" y="1078471"/>
            <a:chExt cx="4652284" cy="671549"/>
          </a:xfrm>
        </p:grpSpPr>
        <p:grpSp>
          <p:nvGrpSpPr>
            <p:cNvPr id="32" name="그룹 31"/>
            <p:cNvGrpSpPr/>
            <p:nvPr/>
          </p:nvGrpSpPr>
          <p:grpSpPr>
            <a:xfrm>
              <a:off x="2851173" y="1078471"/>
              <a:ext cx="4652284" cy="246221"/>
              <a:chOff x="311759" y="1402321"/>
              <a:chExt cx="4652284" cy="246221"/>
            </a:xfrm>
          </p:grpSpPr>
          <p:sp>
            <p:nvSpPr>
              <p:cNvPr id="34" name="직사각형 33"/>
              <p:cNvSpPr/>
              <p:nvPr/>
            </p:nvSpPr>
            <p:spPr>
              <a:xfrm>
                <a:off x="571921" y="1402321"/>
                <a:ext cx="4392122" cy="246221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25400" dir="5400000" algn="ctr" rotWithShape="0">
                        <a:srgbClr val="DDDDDD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t">
                <a:spAutoFit/>
              </a:bodyPr>
              <a:lstStyle/>
              <a:p>
                <a:pPr defTabSz="981700" fontAlgn="ctr" latinLnBrk="0">
                  <a:spcBef>
                    <a:spcPct val="0"/>
                  </a:spcBef>
                  <a:spcAft>
                    <a:spcPts val="600"/>
                  </a:spcAft>
                  <a:buClr>
                    <a:srgbClr val="175097"/>
                  </a:buClr>
                  <a:buSzPct val="80000"/>
                  <a:tabLst>
                    <a:tab pos="355600" algn="l"/>
                  </a:tabLst>
                </a:pPr>
                <a:r>
                  <a:rPr lang="ko-KR" altLang="en-US" sz="1600" b="1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sym typeface="Monotype Sorts" pitchFamily="2" charset="2"/>
                  </a:rPr>
                  <a:t>기술개발사업 </a:t>
                </a:r>
                <a:r>
                  <a:rPr lang="ko-KR" altLang="en-US" sz="160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sym typeface="Monotype Sorts" pitchFamily="2" charset="2"/>
                  </a:rPr>
                  <a:t>종합관리시스템</a:t>
                </a:r>
              </a:p>
            </p:txBody>
          </p:sp>
          <p:grpSp>
            <p:nvGrpSpPr>
              <p:cNvPr id="35" name="그룹 34"/>
              <p:cNvGrpSpPr/>
              <p:nvPr/>
            </p:nvGrpSpPr>
            <p:grpSpPr>
              <a:xfrm>
                <a:off x="311759" y="1438008"/>
                <a:ext cx="231603" cy="174254"/>
                <a:chOff x="520700" y="1988631"/>
                <a:chExt cx="231603" cy="174254"/>
              </a:xfrm>
            </p:grpSpPr>
            <p:sp>
              <p:nvSpPr>
                <p:cNvPr id="36" name="직사각형 35"/>
                <p:cNvSpPr/>
                <p:nvPr/>
              </p:nvSpPr>
              <p:spPr>
                <a:xfrm>
                  <a:off x="520700" y="1993041"/>
                  <a:ext cx="169863" cy="169844"/>
                </a:xfrm>
                <a:prstGeom prst="rect">
                  <a:avLst/>
                </a:prstGeom>
                <a:gradFill>
                  <a:gsLst>
                    <a:gs pos="49000">
                      <a:srgbClr val="1B99D6"/>
                    </a:gs>
                    <a:gs pos="50000">
                      <a:srgbClr val="198EC9"/>
                    </a:gs>
                  </a:gsLst>
                  <a:lin ang="2700000" scaled="0"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7200" rIns="36000" bIns="7200" rtlCol="0" anchor="ctr"/>
                <a:lstStyle/>
                <a:p>
                  <a:pPr algn="ctr">
                    <a:spcAft>
                      <a:spcPts val="600"/>
                    </a:spcAft>
                  </a:pPr>
                  <a:endParaRPr lang="ko-KR" altLang="en-US" sz="800" b="1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pic>
              <p:nvPicPr>
                <p:cNvPr id="37" name="그림 36"/>
                <p:cNvPicPr>
                  <a:picLocks noChangeAspect="1"/>
                </p:cNvPicPr>
                <p:nvPr/>
              </p:nvPicPr>
              <p:blipFill>
                <a:blip r:embed="rId8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550465" y="1988631"/>
                  <a:ext cx="201838" cy="151608"/>
                </a:xfrm>
                <a:prstGeom prst="rect">
                  <a:avLst/>
                </a:prstGeom>
              </p:spPr>
            </p:pic>
          </p:grpSp>
        </p:grpSp>
        <p:sp>
          <p:nvSpPr>
            <p:cNvPr id="33" name="모서리가 둥근 직사각형 32"/>
            <p:cNvSpPr/>
            <p:nvPr/>
          </p:nvSpPr>
          <p:spPr>
            <a:xfrm>
              <a:off x="3111335" y="1370122"/>
              <a:ext cx="4248776" cy="379898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720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216000" indent="-216000" defTabSz="914400" fontAlgn="ctr">
                <a:lnSpc>
                  <a:spcPct val="110000"/>
                </a:lnSpc>
                <a:spcAft>
                  <a:spcPts val="300"/>
                </a:spcAft>
                <a:buClr>
                  <a:srgbClr val="3EA3CB"/>
                </a:buClr>
                <a:buSzPct val="100000"/>
                <a:buBlip>
                  <a:blip r:embed="rId9"/>
                </a:buBlip>
                <a:tabLst>
                  <a:tab pos="355600" algn="l"/>
                </a:tabLst>
              </a:pPr>
              <a:r>
                <a:rPr lang="en-US" altLang="ko-KR" sz="1600" b="1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F5FA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http://</a:t>
              </a:r>
              <a:r>
                <a:rPr lang="en-US" altLang="ko-KR" sz="1600" b="1" dirty="0" err="1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F5FA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www.smtech.go.kr</a:t>
              </a:r>
              <a:r>
                <a:rPr lang="en-US" altLang="ko-KR" sz="1600" b="1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F5FA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</a:p>
          </p:txBody>
        </p:sp>
      </p:grpSp>
      <p:pic>
        <p:nvPicPr>
          <p:cNvPr id="38" name="Picture 1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412049" y="4451953"/>
            <a:ext cx="2589160" cy="106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82"/>
          <p:cNvPicPr>
            <a:picLocks noChangeAspect="1" noChangeArrowheads="1"/>
          </p:cNvPicPr>
          <p:nvPr/>
        </p:nvPicPr>
        <p:blipFill>
          <a:blip r:embed="rId3" cstate="print"/>
          <a:srcRect t="44006"/>
          <a:stretch>
            <a:fillRect/>
          </a:stretch>
        </p:blipFill>
        <p:spPr bwMode="auto">
          <a:xfrm rot="16200000">
            <a:off x="4986030" y="2373280"/>
            <a:ext cx="2589158" cy="522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직사각형 39"/>
          <p:cNvSpPr/>
          <p:nvPr/>
        </p:nvSpPr>
        <p:spPr>
          <a:xfrm>
            <a:off x="250826" y="3839294"/>
            <a:ext cx="3158214" cy="229311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2000">
                <a:schemeClr val="bg1">
                  <a:lumMod val="85000"/>
                  <a:alpha val="11000"/>
                </a:schemeClr>
              </a:gs>
              <a:gs pos="100000">
                <a:srgbClr val="EAEAEA"/>
              </a:gs>
            </a:gsLst>
            <a:lin ang="0" scaled="1"/>
            <a:tileRect/>
          </a:gra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3292687" y="3839294"/>
            <a:ext cx="116335" cy="22931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tx1">
                  <a:lumMod val="65000"/>
                  <a:lumOff val="35000"/>
                  <a:alpha val="50000"/>
                </a:schemeClr>
              </a:gs>
            </a:gsLst>
            <a:lin ang="0" scaled="1"/>
            <a:tileRect/>
          </a:gra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2" name="직사각형 41"/>
          <p:cNvSpPr/>
          <p:nvPr/>
        </p:nvSpPr>
        <p:spPr>
          <a:xfrm rot="16200000">
            <a:off x="717459" y="3526628"/>
            <a:ext cx="2204352" cy="29184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43" name="그룹 42"/>
          <p:cNvGrpSpPr/>
          <p:nvPr/>
        </p:nvGrpSpPr>
        <p:grpSpPr>
          <a:xfrm>
            <a:off x="3752238" y="4078807"/>
            <a:ext cx="4652284" cy="246221"/>
            <a:chOff x="311759" y="1402321"/>
            <a:chExt cx="4652284" cy="246221"/>
          </a:xfrm>
        </p:grpSpPr>
        <p:sp>
          <p:nvSpPr>
            <p:cNvPr id="44" name="직사각형 43"/>
            <p:cNvSpPr/>
            <p:nvPr/>
          </p:nvSpPr>
          <p:spPr>
            <a:xfrm>
              <a:off x="571921" y="1402321"/>
              <a:ext cx="4392122" cy="246221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25400" dir="5400000" algn="ctr" rotWithShape="0">
                      <a:srgbClr val="DDDDDD"/>
                    </a:outerShdw>
                  </a:effectLst>
                </a14:hiddenEffects>
              </a:ext>
            </a:extLst>
          </p:spPr>
          <p:txBody>
            <a:bodyPr wrap="square" lIns="0" tIns="0" rIns="0" bIns="0" anchor="t">
              <a:spAutoFit/>
            </a:bodyPr>
            <a:lstStyle/>
            <a:p>
              <a:pPr defTabSz="981700" fontAlgn="ctr" latinLnBrk="0">
                <a:spcBef>
                  <a:spcPct val="0"/>
                </a:spcBef>
                <a:spcAft>
                  <a:spcPts val="600"/>
                </a:spcAft>
                <a:buClr>
                  <a:srgbClr val="175097"/>
                </a:buClr>
                <a:buSzPct val="80000"/>
                <a:tabLst>
                  <a:tab pos="355600" algn="l"/>
                </a:tabLst>
              </a:pPr>
              <a:r>
                <a:rPr lang="ko-KR" altLang="en-US" sz="16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Monotype Sorts" pitchFamily="2" charset="2"/>
                </a:rPr>
                <a:t>온라인</a:t>
              </a:r>
              <a:r>
                <a:rPr lang="en-US" altLang="ko-KR" sz="14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Monotype Sorts" pitchFamily="2" charset="2"/>
                </a:rPr>
                <a:t>(</a:t>
              </a:r>
              <a:r>
                <a:rPr lang="ko-KR" altLang="en-US" sz="14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Monotype Sorts" pitchFamily="2" charset="2"/>
                </a:rPr>
                <a:t>인터넷</a:t>
              </a:r>
              <a:r>
                <a:rPr lang="en-US" altLang="ko-KR" sz="14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Monotype Sorts" pitchFamily="2" charset="2"/>
                </a:rPr>
                <a:t>)</a:t>
              </a:r>
              <a:r>
                <a:rPr lang="ko-KR" altLang="en-US" sz="16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Monotype Sorts" pitchFamily="2" charset="2"/>
                </a:rPr>
                <a:t>을 통한 사업계획서 접수</a:t>
              </a:r>
            </a:p>
          </p:txBody>
        </p:sp>
        <p:grpSp>
          <p:nvGrpSpPr>
            <p:cNvPr id="45" name="그룹 44"/>
            <p:cNvGrpSpPr/>
            <p:nvPr/>
          </p:nvGrpSpPr>
          <p:grpSpPr>
            <a:xfrm>
              <a:off x="311759" y="1438008"/>
              <a:ext cx="231603" cy="174254"/>
              <a:chOff x="520700" y="1988631"/>
              <a:chExt cx="231603" cy="174254"/>
            </a:xfrm>
          </p:grpSpPr>
          <p:sp>
            <p:nvSpPr>
              <p:cNvPr id="46" name="직사각형 45"/>
              <p:cNvSpPr/>
              <p:nvPr/>
            </p:nvSpPr>
            <p:spPr>
              <a:xfrm>
                <a:off x="520700" y="1993041"/>
                <a:ext cx="169863" cy="169844"/>
              </a:xfrm>
              <a:prstGeom prst="rect">
                <a:avLst/>
              </a:prstGeom>
              <a:gradFill>
                <a:gsLst>
                  <a:gs pos="49000">
                    <a:srgbClr val="1B99D6"/>
                  </a:gs>
                  <a:gs pos="50000">
                    <a:srgbClr val="198EC9"/>
                  </a:gs>
                </a:gsLst>
                <a:lin ang="2700000" scaled="0"/>
              </a:gra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7200" rIns="36000" bIns="7200" rtlCol="0" anchor="ctr"/>
              <a:lstStyle/>
              <a:p>
                <a:pPr algn="ctr">
                  <a:spcAft>
                    <a:spcPts val="600"/>
                  </a:spcAft>
                </a:pPr>
                <a:endParaRPr lang="ko-KR" altLang="en-US" sz="800" b="1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pic>
            <p:nvPicPr>
              <p:cNvPr id="47" name="그림 46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50465" y="1988631"/>
                <a:ext cx="201838" cy="151608"/>
              </a:xfrm>
              <a:prstGeom prst="rect">
                <a:avLst/>
              </a:prstGeom>
            </p:spPr>
          </p:pic>
        </p:grpSp>
      </p:grpSp>
      <p:grpSp>
        <p:nvGrpSpPr>
          <p:cNvPr id="48" name="그룹 47"/>
          <p:cNvGrpSpPr/>
          <p:nvPr/>
        </p:nvGrpSpPr>
        <p:grpSpPr>
          <a:xfrm>
            <a:off x="3752238" y="4423303"/>
            <a:ext cx="4652284" cy="671549"/>
            <a:chOff x="2851173" y="1078471"/>
            <a:chExt cx="4652284" cy="671549"/>
          </a:xfrm>
        </p:grpSpPr>
        <p:grpSp>
          <p:nvGrpSpPr>
            <p:cNvPr id="49" name="그룹 48"/>
            <p:cNvGrpSpPr/>
            <p:nvPr/>
          </p:nvGrpSpPr>
          <p:grpSpPr>
            <a:xfrm>
              <a:off x="2851173" y="1078471"/>
              <a:ext cx="4652284" cy="246221"/>
              <a:chOff x="311759" y="1402321"/>
              <a:chExt cx="4652284" cy="246221"/>
            </a:xfrm>
          </p:grpSpPr>
          <p:sp>
            <p:nvSpPr>
              <p:cNvPr id="51" name="직사각형 50"/>
              <p:cNvSpPr/>
              <p:nvPr/>
            </p:nvSpPr>
            <p:spPr>
              <a:xfrm>
                <a:off x="571921" y="1402321"/>
                <a:ext cx="4392122" cy="246221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25400" dir="5400000" algn="ctr" rotWithShape="0">
                        <a:srgbClr val="DDDDDD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t">
                <a:spAutoFit/>
              </a:bodyPr>
              <a:lstStyle/>
              <a:p>
                <a:pPr defTabSz="981700" fontAlgn="ctr" latinLnBrk="0">
                  <a:spcBef>
                    <a:spcPct val="0"/>
                  </a:spcBef>
                  <a:spcAft>
                    <a:spcPts val="600"/>
                  </a:spcAft>
                  <a:buClr>
                    <a:srgbClr val="175097"/>
                  </a:buClr>
                  <a:buSzPct val="80000"/>
                  <a:tabLst>
                    <a:tab pos="355600" algn="l"/>
                  </a:tabLst>
                </a:pPr>
                <a:r>
                  <a:rPr lang="ko-KR" altLang="en-US" sz="160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sym typeface="Monotype Sorts" pitchFamily="2" charset="2"/>
                  </a:rPr>
                  <a:t>기술개발사업 종합관리시스템</a:t>
                </a:r>
              </a:p>
            </p:txBody>
          </p:sp>
          <p:grpSp>
            <p:nvGrpSpPr>
              <p:cNvPr id="52" name="그룹 51"/>
              <p:cNvGrpSpPr/>
              <p:nvPr/>
            </p:nvGrpSpPr>
            <p:grpSpPr>
              <a:xfrm>
                <a:off x="311759" y="1438008"/>
                <a:ext cx="231603" cy="174254"/>
                <a:chOff x="520700" y="1988631"/>
                <a:chExt cx="231603" cy="174254"/>
              </a:xfrm>
            </p:grpSpPr>
            <p:sp>
              <p:nvSpPr>
                <p:cNvPr id="53" name="직사각형 52"/>
                <p:cNvSpPr/>
                <p:nvPr/>
              </p:nvSpPr>
              <p:spPr>
                <a:xfrm>
                  <a:off x="520700" y="1993041"/>
                  <a:ext cx="169863" cy="169844"/>
                </a:xfrm>
                <a:prstGeom prst="rect">
                  <a:avLst/>
                </a:prstGeom>
                <a:gradFill>
                  <a:gsLst>
                    <a:gs pos="49000">
                      <a:srgbClr val="1B99D6"/>
                    </a:gs>
                    <a:gs pos="50000">
                      <a:srgbClr val="198EC9"/>
                    </a:gs>
                  </a:gsLst>
                  <a:lin ang="2700000" scaled="0"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7200" rIns="36000" bIns="7200" rtlCol="0" anchor="ctr"/>
                <a:lstStyle/>
                <a:p>
                  <a:pPr algn="ctr">
                    <a:spcAft>
                      <a:spcPts val="600"/>
                    </a:spcAft>
                  </a:pPr>
                  <a:endParaRPr lang="ko-KR" altLang="en-US" sz="800" b="1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pic>
              <p:nvPicPr>
                <p:cNvPr id="54" name="그림 53"/>
                <p:cNvPicPr>
                  <a:picLocks noChangeAspect="1"/>
                </p:cNvPicPr>
                <p:nvPr/>
              </p:nvPicPr>
              <p:blipFill>
                <a:blip r:embed="rId8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550465" y="1988631"/>
                  <a:ext cx="201838" cy="151608"/>
                </a:xfrm>
                <a:prstGeom prst="rect">
                  <a:avLst/>
                </a:prstGeom>
              </p:spPr>
            </p:pic>
          </p:grpSp>
        </p:grpSp>
        <p:sp>
          <p:nvSpPr>
            <p:cNvPr id="50" name="모서리가 둥근 직사각형 49"/>
            <p:cNvSpPr/>
            <p:nvPr/>
          </p:nvSpPr>
          <p:spPr>
            <a:xfrm>
              <a:off x="3111335" y="1370122"/>
              <a:ext cx="4248776" cy="379898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720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216000" indent="-216000" defTabSz="914400" fontAlgn="ctr">
                <a:lnSpc>
                  <a:spcPct val="110000"/>
                </a:lnSpc>
                <a:spcAft>
                  <a:spcPts val="300"/>
                </a:spcAft>
                <a:buClr>
                  <a:srgbClr val="3EA3CB"/>
                </a:buClr>
                <a:buSzPct val="100000"/>
                <a:buBlip>
                  <a:blip r:embed="rId9"/>
                </a:buBlip>
                <a:tabLst>
                  <a:tab pos="355600" algn="l"/>
                </a:tabLst>
              </a:pPr>
              <a:r>
                <a:rPr lang="en-US" altLang="ko-KR" sz="1600" b="1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F5FA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http://</a:t>
              </a:r>
              <a:r>
                <a:rPr lang="en-US" altLang="ko-KR" sz="1600" b="1" dirty="0" err="1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F5FA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www.smtech.go.kr</a:t>
              </a:r>
              <a:r>
                <a:rPr lang="en-US" altLang="ko-KR" sz="1600" b="1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F5FA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</a:p>
          </p:txBody>
        </p:sp>
      </p:grpSp>
      <p:grpSp>
        <p:nvGrpSpPr>
          <p:cNvPr id="55" name="그룹 54"/>
          <p:cNvGrpSpPr/>
          <p:nvPr/>
        </p:nvGrpSpPr>
        <p:grpSpPr>
          <a:xfrm>
            <a:off x="3752238" y="5684310"/>
            <a:ext cx="5140936" cy="492443"/>
            <a:chOff x="311759" y="1402321"/>
            <a:chExt cx="5140936" cy="492443"/>
          </a:xfrm>
        </p:grpSpPr>
        <p:sp>
          <p:nvSpPr>
            <p:cNvPr id="56" name="직사각형 55"/>
            <p:cNvSpPr/>
            <p:nvPr/>
          </p:nvSpPr>
          <p:spPr>
            <a:xfrm>
              <a:off x="571921" y="1402321"/>
              <a:ext cx="4880774" cy="492443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25400" dir="5400000" algn="ctr" rotWithShape="0">
                      <a:srgbClr val="DDDDDD"/>
                    </a:outerShdw>
                  </a:effectLst>
                </a14:hiddenEffects>
              </a:ext>
            </a:extLst>
          </p:spPr>
          <p:txBody>
            <a:bodyPr wrap="square" lIns="0" tIns="0" rIns="0" bIns="0" anchor="t">
              <a:spAutoFit/>
            </a:bodyPr>
            <a:lstStyle/>
            <a:p>
              <a:pPr defTabSz="981700" fontAlgn="ctr" latinLnBrk="0">
                <a:spcBef>
                  <a:spcPct val="0"/>
                </a:spcBef>
                <a:spcAft>
                  <a:spcPts val="600"/>
                </a:spcAft>
                <a:buClr>
                  <a:srgbClr val="175097"/>
                </a:buClr>
                <a:buSzPct val="80000"/>
                <a:tabLst>
                  <a:tab pos="355600" algn="l"/>
                </a:tabLst>
              </a:pPr>
              <a:r>
                <a:rPr lang="ko-KR" altLang="en-US" sz="1600" b="1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Monotype Sorts" pitchFamily="2" charset="2"/>
                </a:rPr>
                <a:t>일부사업의</a:t>
              </a:r>
              <a:r>
                <a:rPr lang="ko-KR" altLang="en-US" sz="1600" b="1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Monotype Sorts" pitchFamily="2" charset="2"/>
                </a:rPr>
                <a:t> </a:t>
              </a:r>
              <a:r>
                <a:rPr lang="ko-KR" altLang="en-US" sz="16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Monotype Sorts" pitchFamily="2" charset="2"/>
                </a:rPr>
                <a:t>경우 신청방법이 다를 수 있으므로 개별 사업공고 참조</a:t>
              </a:r>
            </a:p>
          </p:txBody>
        </p:sp>
        <p:grpSp>
          <p:nvGrpSpPr>
            <p:cNvPr id="57" name="그룹 56"/>
            <p:cNvGrpSpPr/>
            <p:nvPr/>
          </p:nvGrpSpPr>
          <p:grpSpPr>
            <a:xfrm>
              <a:off x="311759" y="1438008"/>
              <a:ext cx="231603" cy="174254"/>
              <a:chOff x="520700" y="1988631"/>
              <a:chExt cx="231603" cy="174254"/>
            </a:xfrm>
          </p:grpSpPr>
          <p:sp>
            <p:nvSpPr>
              <p:cNvPr id="58" name="직사각형 57"/>
              <p:cNvSpPr/>
              <p:nvPr/>
            </p:nvSpPr>
            <p:spPr>
              <a:xfrm>
                <a:off x="520700" y="1993041"/>
                <a:ext cx="169863" cy="169844"/>
              </a:xfrm>
              <a:prstGeom prst="rect">
                <a:avLst/>
              </a:prstGeom>
              <a:gradFill>
                <a:gsLst>
                  <a:gs pos="49000">
                    <a:srgbClr val="1B99D6"/>
                  </a:gs>
                  <a:gs pos="50000">
                    <a:srgbClr val="198EC9"/>
                  </a:gs>
                </a:gsLst>
                <a:lin ang="2700000" scaled="0"/>
              </a:gra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7200" rIns="36000" bIns="7200" rtlCol="0" anchor="ctr"/>
              <a:lstStyle/>
              <a:p>
                <a:pPr algn="ctr">
                  <a:spcAft>
                    <a:spcPts val="600"/>
                  </a:spcAft>
                </a:pPr>
                <a:endParaRPr lang="ko-KR" altLang="en-US" sz="800" b="1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pic>
            <p:nvPicPr>
              <p:cNvPr id="59" name="그림 58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50465" y="1988631"/>
                <a:ext cx="201838" cy="151608"/>
              </a:xfrm>
              <a:prstGeom prst="rect">
                <a:avLst/>
              </a:prstGeom>
            </p:spPr>
          </p:pic>
        </p:grpSp>
      </p:grpSp>
      <p:grpSp>
        <p:nvGrpSpPr>
          <p:cNvPr id="60" name="그룹 59"/>
          <p:cNvGrpSpPr/>
          <p:nvPr/>
        </p:nvGrpSpPr>
        <p:grpSpPr>
          <a:xfrm>
            <a:off x="3752238" y="5162349"/>
            <a:ext cx="1086462" cy="454464"/>
            <a:chOff x="3995731" y="4879536"/>
            <a:chExt cx="1496098" cy="324000"/>
          </a:xfrm>
        </p:grpSpPr>
        <p:sp>
          <p:nvSpPr>
            <p:cNvPr id="61" name="AutoShape 72"/>
            <p:cNvSpPr>
              <a:spLocks noChangeArrowheads="1"/>
            </p:cNvSpPr>
            <p:nvPr/>
          </p:nvSpPr>
          <p:spPr bwMode="auto">
            <a:xfrm>
              <a:off x="3995731" y="4879536"/>
              <a:ext cx="1496098" cy="324000"/>
            </a:xfrm>
            <a:prstGeom prst="homePlate">
              <a:avLst>
                <a:gd name="adj" fmla="val 38768"/>
              </a:avLst>
            </a:prstGeom>
            <a:gradFill>
              <a:gsLst>
                <a:gs pos="51000">
                  <a:srgbClr val="D0D0CE"/>
                </a:gs>
                <a:gs pos="50000">
                  <a:schemeClr val="bg1">
                    <a:lumMod val="75000"/>
                  </a:scheme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rIns="0" anchor="ctr"/>
            <a:lstStyle/>
            <a:p>
              <a:pPr algn="ctr" latinLnBrk="0"/>
              <a:endParaRPr kumimoji="1" lang="ko-KR" altLang="en-US" sz="1200" b="1" spc="-10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endParaRPr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4164216" y="4975709"/>
              <a:ext cx="1159129" cy="13165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 latinLnBrk="0"/>
              <a:r>
                <a:rPr kumimoji="1" lang="ko-KR" altLang="en-US" sz="1200" b="1" spc="-10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회원가입</a:t>
              </a:r>
            </a:p>
          </p:txBody>
        </p:sp>
      </p:grpSp>
      <p:grpSp>
        <p:nvGrpSpPr>
          <p:cNvPr id="63" name="그룹 62"/>
          <p:cNvGrpSpPr/>
          <p:nvPr/>
        </p:nvGrpSpPr>
        <p:grpSpPr>
          <a:xfrm>
            <a:off x="4732113" y="5162349"/>
            <a:ext cx="1086462" cy="454464"/>
            <a:chOff x="3995731" y="4879536"/>
            <a:chExt cx="1496098" cy="324000"/>
          </a:xfrm>
        </p:grpSpPr>
        <p:sp>
          <p:nvSpPr>
            <p:cNvPr id="64" name="AutoShape 72"/>
            <p:cNvSpPr>
              <a:spLocks noChangeArrowheads="1"/>
            </p:cNvSpPr>
            <p:nvPr/>
          </p:nvSpPr>
          <p:spPr bwMode="auto">
            <a:xfrm>
              <a:off x="3995731" y="4879536"/>
              <a:ext cx="1496098" cy="324000"/>
            </a:xfrm>
            <a:prstGeom prst="chevron">
              <a:avLst>
                <a:gd name="adj" fmla="val 38976"/>
              </a:avLst>
            </a:prstGeom>
            <a:gradFill>
              <a:gsLst>
                <a:gs pos="51000">
                  <a:srgbClr val="A7918D"/>
                </a:gs>
                <a:gs pos="50000">
                  <a:srgbClr val="B6A3A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rIns="0" anchor="ctr"/>
            <a:lstStyle/>
            <a:p>
              <a:pPr algn="ctr" latinLnBrk="0"/>
              <a:endParaRPr kumimoji="1" lang="ko-KR" altLang="en-US" sz="1200" b="1" spc="-10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endParaRPr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4164216" y="4975709"/>
              <a:ext cx="1159129" cy="13165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 latinLnBrk="0"/>
              <a:r>
                <a:rPr kumimoji="1" lang="ko-KR" altLang="en-US" sz="1200" b="1" spc="-10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로그인</a:t>
              </a:r>
            </a:p>
          </p:txBody>
        </p:sp>
      </p:grpSp>
      <p:grpSp>
        <p:nvGrpSpPr>
          <p:cNvPr id="66" name="그룹 65"/>
          <p:cNvGrpSpPr/>
          <p:nvPr/>
        </p:nvGrpSpPr>
        <p:grpSpPr>
          <a:xfrm>
            <a:off x="5711988" y="5162349"/>
            <a:ext cx="1086462" cy="454464"/>
            <a:chOff x="3995731" y="4879536"/>
            <a:chExt cx="1496098" cy="324000"/>
          </a:xfrm>
        </p:grpSpPr>
        <p:sp>
          <p:nvSpPr>
            <p:cNvPr id="67" name="AutoShape 72"/>
            <p:cNvSpPr>
              <a:spLocks noChangeArrowheads="1"/>
            </p:cNvSpPr>
            <p:nvPr/>
          </p:nvSpPr>
          <p:spPr bwMode="auto">
            <a:xfrm>
              <a:off x="3995731" y="4879536"/>
              <a:ext cx="1496098" cy="324000"/>
            </a:xfrm>
            <a:prstGeom prst="chevron">
              <a:avLst>
                <a:gd name="adj" fmla="val 38976"/>
              </a:avLst>
            </a:prstGeom>
            <a:gradFill>
              <a:gsLst>
                <a:gs pos="51000">
                  <a:srgbClr val="759281"/>
                </a:gs>
                <a:gs pos="50000">
                  <a:srgbClr val="87A192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rIns="0" anchor="ctr"/>
            <a:lstStyle/>
            <a:p>
              <a:pPr algn="ctr" latinLnBrk="0"/>
              <a:endParaRPr kumimoji="1" lang="ko-KR" altLang="en-US" sz="1200" b="1" spc="-10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endParaRPr>
            </a:p>
          </p:txBody>
        </p:sp>
        <p:sp>
          <p:nvSpPr>
            <p:cNvPr id="68" name="직사각형 67"/>
            <p:cNvSpPr/>
            <p:nvPr/>
          </p:nvSpPr>
          <p:spPr>
            <a:xfrm>
              <a:off x="4164216" y="4899277"/>
              <a:ext cx="1159129" cy="26330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 latinLnBrk="0"/>
              <a:r>
                <a:rPr kumimoji="1" lang="ko-KR" altLang="en-US" sz="1200" b="1" spc="-10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온라인 과제관리</a:t>
              </a:r>
            </a:p>
          </p:txBody>
        </p:sp>
      </p:grpSp>
      <p:grpSp>
        <p:nvGrpSpPr>
          <p:cNvPr id="69" name="그룹 68"/>
          <p:cNvGrpSpPr/>
          <p:nvPr/>
        </p:nvGrpSpPr>
        <p:grpSpPr>
          <a:xfrm>
            <a:off x="6691863" y="5162349"/>
            <a:ext cx="1086462" cy="454464"/>
            <a:chOff x="3995731" y="4879536"/>
            <a:chExt cx="1496098" cy="324000"/>
          </a:xfrm>
        </p:grpSpPr>
        <p:sp>
          <p:nvSpPr>
            <p:cNvPr id="70" name="AutoShape 72"/>
            <p:cNvSpPr>
              <a:spLocks noChangeArrowheads="1"/>
            </p:cNvSpPr>
            <p:nvPr/>
          </p:nvSpPr>
          <p:spPr bwMode="auto">
            <a:xfrm>
              <a:off x="3995731" y="4879536"/>
              <a:ext cx="1496098" cy="324000"/>
            </a:xfrm>
            <a:prstGeom prst="chevron">
              <a:avLst>
                <a:gd name="adj" fmla="val 38976"/>
              </a:avLst>
            </a:prstGeom>
            <a:gradFill>
              <a:gsLst>
                <a:gs pos="51000">
                  <a:srgbClr val="9996A7"/>
                </a:gs>
                <a:gs pos="50000">
                  <a:srgbClr val="A9A7B5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rIns="0" anchor="ctr"/>
            <a:lstStyle/>
            <a:p>
              <a:pPr algn="ctr" latinLnBrk="0"/>
              <a:endParaRPr kumimoji="1" lang="ko-KR" altLang="en-US" sz="1200" b="1" spc="-10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4164216" y="4965104"/>
              <a:ext cx="1159129" cy="13165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 latinLnBrk="0"/>
              <a:r>
                <a:rPr kumimoji="1" lang="ko-KR" altLang="en-US" sz="1200" b="1" spc="-10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과제신청</a:t>
              </a:r>
            </a:p>
          </p:txBody>
        </p:sp>
      </p:grpSp>
      <p:grpSp>
        <p:nvGrpSpPr>
          <p:cNvPr id="72" name="그룹 71"/>
          <p:cNvGrpSpPr/>
          <p:nvPr/>
        </p:nvGrpSpPr>
        <p:grpSpPr>
          <a:xfrm>
            <a:off x="7671739" y="5162349"/>
            <a:ext cx="1086462" cy="454464"/>
            <a:chOff x="3995731" y="4879536"/>
            <a:chExt cx="1496098" cy="324000"/>
          </a:xfrm>
        </p:grpSpPr>
        <p:sp>
          <p:nvSpPr>
            <p:cNvPr id="73" name="AutoShape 72"/>
            <p:cNvSpPr>
              <a:spLocks noChangeArrowheads="1"/>
            </p:cNvSpPr>
            <p:nvPr/>
          </p:nvSpPr>
          <p:spPr bwMode="auto">
            <a:xfrm>
              <a:off x="3995731" y="4879536"/>
              <a:ext cx="1496098" cy="324000"/>
            </a:xfrm>
            <a:prstGeom prst="chevron">
              <a:avLst>
                <a:gd name="adj" fmla="val 38976"/>
              </a:avLst>
            </a:prstGeom>
            <a:gradFill>
              <a:gsLst>
                <a:gs pos="51000">
                  <a:srgbClr val="007DB6"/>
                </a:gs>
                <a:gs pos="50000">
                  <a:srgbClr val="1A8ABD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rIns="0" anchor="ctr"/>
            <a:lstStyle/>
            <a:p>
              <a:pPr algn="ctr" latinLnBrk="0"/>
              <a:endParaRPr kumimoji="1" lang="ko-KR" altLang="en-US" sz="1200" b="1" spc="-10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endParaRPr>
            </a:p>
          </p:txBody>
        </p:sp>
        <p:sp>
          <p:nvSpPr>
            <p:cNvPr id="74" name="직사각형 73"/>
            <p:cNvSpPr/>
            <p:nvPr/>
          </p:nvSpPr>
          <p:spPr>
            <a:xfrm>
              <a:off x="4164216" y="4899277"/>
              <a:ext cx="1159129" cy="26330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 latinLnBrk="0"/>
              <a:r>
                <a:rPr kumimoji="1" lang="ko-KR" altLang="en-US" sz="1200" b="1" spc="-10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사업계획서 내용입력</a:t>
              </a:r>
            </a:p>
          </p:txBody>
        </p:sp>
      </p:grpSp>
      <p:grpSp>
        <p:nvGrpSpPr>
          <p:cNvPr id="76" name="그룹 75"/>
          <p:cNvGrpSpPr/>
          <p:nvPr/>
        </p:nvGrpSpPr>
        <p:grpSpPr>
          <a:xfrm>
            <a:off x="405120" y="3906481"/>
            <a:ext cx="2825760" cy="2138290"/>
            <a:chOff x="4854232" y="6170828"/>
            <a:chExt cx="2001207" cy="1571973"/>
          </a:xfrm>
        </p:grpSpPr>
        <p:grpSp>
          <p:nvGrpSpPr>
            <p:cNvPr id="78" name="그룹 77"/>
            <p:cNvGrpSpPr/>
            <p:nvPr/>
          </p:nvGrpSpPr>
          <p:grpSpPr>
            <a:xfrm>
              <a:off x="4854232" y="6170828"/>
              <a:ext cx="2001207" cy="1571973"/>
              <a:chOff x="3870037" y="2597824"/>
              <a:chExt cx="6086308" cy="4780876"/>
            </a:xfrm>
          </p:grpSpPr>
          <p:pic>
            <p:nvPicPr>
              <p:cNvPr id="80" name="Picture 5" descr="http://cfile23.uf.tistory.com/image/0378583A511B9A9F22C27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527" t="2535" r="2527" b="8629"/>
              <a:stretch/>
            </p:blipFill>
            <p:spPr bwMode="auto">
              <a:xfrm>
                <a:off x="3870037" y="2597824"/>
                <a:ext cx="6086308" cy="47808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5" descr="http://cfile23.uf.tistory.com/image/0378583A511B9A9F22C27E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2152" t="72447" r="41085" b="24251"/>
              <a:stretch/>
            </p:blipFill>
            <p:spPr bwMode="auto">
              <a:xfrm>
                <a:off x="6679706" y="6360273"/>
                <a:ext cx="433534" cy="1776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9" name="AutoShape 71"/>
            <p:cNvSpPr>
              <a:spLocks noChangeArrowheads="1"/>
            </p:cNvSpPr>
            <p:nvPr/>
          </p:nvSpPr>
          <p:spPr bwMode="auto">
            <a:xfrm>
              <a:off x="4912008" y="6233901"/>
              <a:ext cx="1879388" cy="1173919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B7D0DB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DDDDDD"/>
                    </a:outerShdw>
                  </a:effectLst>
                </a14:hiddenEffects>
              </a:ext>
            </a:extLst>
          </p:spPr>
          <p:txBody>
            <a:bodyPr wrap="none" lIns="72000" tIns="0" rIns="72000" bIns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1" i="0" u="none" strike="noStrike" kern="0" cap="none" spc="-100" normalizeH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82" name="그룹 11"/>
          <p:cNvGrpSpPr/>
          <p:nvPr/>
        </p:nvGrpSpPr>
        <p:grpSpPr>
          <a:xfrm>
            <a:off x="3467873" y="1000124"/>
            <a:ext cx="2958350" cy="451372"/>
            <a:chOff x="449651" y="1742727"/>
            <a:chExt cx="2958350" cy="451372"/>
          </a:xfrm>
        </p:grpSpPr>
        <p:sp>
          <p:nvSpPr>
            <p:cNvPr id="83" name="자유형 82"/>
            <p:cNvSpPr/>
            <p:nvPr/>
          </p:nvSpPr>
          <p:spPr bwMode="auto">
            <a:xfrm flipV="1">
              <a:off x="449651" y="2041273"/>
              <a:ext cx="69790" cy="152826"/>
            </a:xfrm>
            <a:custGeom>
              <a:avLst/>
              <a:gdLst>
                <a:gd name="connsiteX0" fmla="*/ 76200 w 76200"/>
                <a:gd name="connsiteY0" fmla="*/ 0 h 204788"/>
                <a:gd name="connsiteX1" fmla="*/ 76200 w 76200"/>
                <a:gd name="connsiteY1" fmla="*/ 204788 h 204788"/>
                <a:gd name="connsiteX2" fmla="*/ 0 w 76200"/>
                <a:gd name="connsiteY2" fmla="*/ 85725 h 204788"/>
                <a:gd name="connsiteX3" fmla="*/ 76200 w 76200"/>
                <a:gd name="connsiteY3" fmla="*/ 0 h 20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204788">
                  <a:moveTo>
                    <a:pt x="76200" y="0"/>
                  </a:moveTo>
                  <a:lnTo>
                    <a:pt x="76200" y="204788"/>
                  </a:lnTo>
                  <a:lnTo>
                    <a:pt x="0" y="85725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75110">
                <a:defRPr/>
              </a:pPr>
              <a:endParaRPr lang="ko-KR" altLang="en-US" sz="1200" b="1" spc="-1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4" name="자유형 83"/>
            <p:cNvSpPr/>
            <p:nvPr/>
          </p:nvSpPr>
          <p:spPr bwMode="auto">
            <a:xfrm>
              <a:off x="454377" y="1742727"/>
              <a:ext cx="2953624" cy="374959"/>
            </a:xfrm>
            <a:custGeom>
              <a:avLst/>
              <a:gdLst>
                <a:gd name="connsiteX0" fmla="*/ 66338 w 2953624"/>
                <a:gd name="connsiteY0" fmla="*/ 0 h 374959"/>
                <a:gd name="connsiteX1" fmla="*/ 2800152 w 2953624"/>
                <a:gd name="connsiteY1" fmla="*/ 0 h 374959"/>
                <a:gd name="connsiteX2" fmla="*/ 2953624 w 2953624"/>
                <a:gd name="connsiteY2" fmla="*/ 153472 h 374959"/>
                <a:gd name="connsiteX3" fmla="*/ 2798008 w 2953624"/>
                <a:gd name="connsiteY3" fmla="*/ 309088 h 374959"/>
                <a:gd name="connsiteX4" fmla="*/ 66338 w 2953624"/>
                <a:gd name="connsiteY4" fmla="*/ 309088 h 374959"/>
                <a:gd name="connsiteX5" fmla="*/ 0 w 2953624"/>
                <a:gd name="connsiteY5" fmla="*/ 374959 h 374959"/>
                <a:gd name="connsiteX6" fmla="*/ 0 w 2953624"/>
                <a:gd name="connsiteY6" fmla="*/ 76006 h 374959"/>
                <a:gd name="connsiteX7" fmla="*/ 66338 w 2953624"/>
                <a:gd name="connsiteY7" fmla="*/ 0 h 37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3624" h="374959">
                  <a:moveTo>
                    <a:pt x="66338" y="0"/>
                  </a:moveTo>
                  <a:lnTo>
                    <a:pt x="2800152" y="0"/>
                  </a:lnTo>
                  <a:lnTo>
                    <a:pt x="2953624" y="153472"/>
                  </a:lnTo>
                  <a:lnTo>
                    <a:pt x="2798008" y="309088"/>
                  </a:lnTo>
                  <a:lnTo>
                    <a:pt x="66338" y="309088"/>
                  </a:lnTo>
                  <a:lnTo>
                    <a:pt x="0" y="374959"/>
                  </a:lnTo>
                  <a:lnTo>
                    <a:pt x="0" y="76006"/>
                  </a:lnTo>
                  <a:lnTo>
                    <a:pt x="66338" y="0"/>
                  </a:lnTo>
                  <a:close/>
                </a:path>
              </a:pathLst>
            </a:custGeom>
            <a:solidFill>
              <a:srgbClr val="3678AD"/>
            </a:solidFill>
            <a:ln w="12700" algn="ctr">
              <a:solidFill>
                <a:srgbClr val="3678AD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b="1" spc="-1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pic>
          <p:nvPicPr>
            <p:cNvPr id="85" name="Picture 14" descr="16"/>
            <p:cNvPicPr>
              <a:picLocks noChangeAspect="1" noChangeArrowheads="1"/>
            </p:cNvPicPr>
            <p:nvPr/>
          </p:nvPicPr>
          <p:blipFill rotWithShape="1">
            <a:blip r:embed="rId10" cstate="print">
              <a:biLevel thresh="25000"/>
              <a:extLst/>
            </a:blip>
            <a:srcRect b="32590"/>
            <a:stretch/>
          </p:blipFill>
          <p:spPr bwMode="auto">
            <a:xfrm>
              <a:off x="482271" y="1878668"/>
              <a:ext cx="314736" cy="193282"/>
            </a:xfrm>
            <a:prstGeom prst="rect">
              <a:avLst/>
            </a:prstGeom>
            <a:noFill/>
          </p:spPr>
        </p:pic>
        <p:sp>
          <p:nvSpPr>
            <p:cNvPr id="86" name="TextBox 96"/>
            <p:cNvSpPr txBox="1">
              <a:spLocks noChangeArrowheads="1"/>
            </p:cNvSpPr>
            <p:nvPr/>
          </p:nvSpPr>
          <p:spPr bwMode="auto">
            <a:xfrm>
              <a:off x="869556" y="1762580"/>
              <a:ext cx="940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 defTabSz="1082675">
                <a:tabLst>
                  <a:tab pos="5870575" algn="l"/>
                </a:tabLst>
                <a:defRPr sz="29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352425" indent="-352425" defTabSz="1082675">
                <a:tabLst>
                  <a:tab pos="5870575" algn="l"/>
                </a:tabLst>
                <a:defRPr sz="29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defTabSz="1082675">
                <a:tabLst>
                  <a:tab pos="5870575" algn="l"/>
                </a:tabLst>
                <a:defRPr sz="29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defTabSz="1082675">
                <a:tabLst>
                  <a:tab pos="5870575" algn="l"/>
                </a:tabLst>
                <a:defRPr sz="29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defTabSz="1082675">
                <a:tabLst>
                  <a:tab pos="5870575" algn="l"/>
                </a:tabLst>
                <a:defRPr sz="29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defTabSz="1082675" fontAlgn="base">
                <a:spcBef>
                  <a:spcPct val="0"/>
                </a:spcBef>
                <a:spcAft>
                  <a:spcPct val="0"/>
                </a:spcAft>
                <a:tabLst>
                  <a:tab pos="5870575" algn="l"/>
                </a:tabLst>
                <a:defRPr sz="29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defTabSz="1082675" fontAlgn="base">
                <a:spcBef>
                  <a:spcPct val="0"/>
                </a:spcBef>
                <a:spcAft>
                  <a:spcPct val="0"/>
                </a:spcAft>
                <a:tabLst>
                  <a:tab pos="5870575" algn="l"/>
                </a:tabLst>
                <a:defRPr sz="29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defTabSz="1082675" fontAlgn="base">
                <a:spcBef>
                  <a:spcPct val="0"/>
                </a:spcBef>
                <a:spcAft>
                  <a:spcPct val="0"/>
                </a:spcAft>
                <a:tabLst>
                  <a:tab pos="5870575" algn="l"/>
                </a:tabLst>
                <a:defRPr sz="29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defTabSz="1082675" fontAlgn="base">
                <a:spcBef>
                  <a:spcPct val="0"/>
                </a:spcBef>
                <a:spcAft>
                  <a:spcPct val="0"/>
                </a:spcAft>
                <a:tabLst>
                  <a:tab pos="5870575" algn="l"/>
                </a:tabLst>
                <a:defRPr sz="29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lvl="1" eaLnBrk="0" latinLnBrk="0" hangingPunct="0">
                <a:buClr>
                  <a:srgbClr val="0000FF"/>
                </a:buClr>
                <a:buSzPct val="90000"/>
              </a:pPr>
              <a:r>
                <a:rPr lang="ko-KR" altLang="en-US" sz="1800" b="1" spc="-100" dirty="0">
                  <a:ln>
                    <a:solidFill>
                      <a:srgbClr val="6D88AF">
                        <a:alpha val="0"/>
                      </a:srgbClr>
                    </a:solidFill>
                  </a:ln>
                  <a:solidFill>
                    <a:schemeClr val="bg1"/>
                  </a:solidFill>
                </a:rPr>
                <a:t> 사업공고</a:t>
              </a:r>
            </a:p>
          </p:txBody>
        </p:sp>
      </p:grpSp>
      <p:grpSp>
        <p:nvGrpSpPr>
          <p:cNvPr id="87" name="그룹 11"/>
          <p:cNvGrpSpPr/>
          <p:nvPr/>
        </p:nvGrpSpPr>
        <p:grpSpPr>
          <a:xfrm>
            <a:off x="3467873" y="3704668"/>
            <a:ext cx="2958350" cy="451372"/>
            <a:chOff x="449651" y="1742727"/>
            <a:chExt cx="2958350" cy="451372"/>
          </a:xfrm>
        </p:grpSpPr>
        <p:sp>
          <p:nvSpPr>
            <p:cNvPr id="88" name="자유형 87"/>
            <p:cNvSpPr/>
            <p:nvPr/>
          </p:nvSpPr>
          <p:spPr bwMode="auto">
            <a:xfrm flipV="1">
              <a:off x="449651" y="2041273"/>
              <a:ext cx="69790" cy="152826"/>
            </a:xfrm>
            <a:custGeom>
              <a:avLst/>
              <a:gdLst>
                <a:gd name="connsiteX0" fmla="*/ 76200 w 76200"/>
                <a:gd name="connsiteY0" fmla="*/ 0 h 204788"/>
                <a:gd name="connsiteX1" fmla="*/ 76200 w 76200"/>
                <a:gd name="connsiteY1" fmla="*/ 204788 h 204788"/>
                <a:gd name="connsiteX2" fmla="*/ 0 w 76200"/>
                <a:gd name="connsiteY2" fmla="*/ 85725 h 204788"/>
                <a:gd name="connsiteX3" fmla="*/ 76200 w 76200"/>
                <a:gd name="connsiteY3" fmla="*/ 0 h 20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204788">
                  <a:moveTo>
                    <a:pt x="76200" y="0"/>
                  </a:moveTo>
                  <a:lnTo>
                    <a:pt x="76200" y="204788"/>
                  </a:lnTo>
                  <a:lnTo>
                    <a:pt x="0" y="85725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75110">
                <a:defRPr/>
              </a:pPr>
              <a:endParaRPr lang="ko-KR" altLang="en-US" sz="1200" b="1" spc="-1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9" name="자유형 88"/>
            <p:cNvSpPr/>
            <p:nvPr/>
          </p:nvSpPr>
          <p:spPr bwMode="auto">
            <a:xfrm>
              <a:off x="454377" y="1742727"/>
              <a:ext cx="2953624" cy="374959"/>
            </a:xfrm>
            <a:custGeom>
              <a:avLst/>
              <a:gdLst>
                <a:gd name="connsiteX0" fmla="*/ 66338 w 2953624"/>
                <a:gd name="connsiteY0" fmla="*/ 0 h 374959"/>
                <a:gd name="connsiteX1" fmla="*/ 2800152 w 2953624"/>
                <a:gd name="connsiteY1" fmla="*/ 0 h 374959"/>
                <a:gd name="connsiteX2" fmla="*/ 2953624 w 2953624"/>
                <a:gd name="connsiteY2" fmla="*/ 153472 h 374959"/>
                <a:gd name="connsiteX3" fmla="*/ 2798008 w 2953624"/>
                <a:gd name="connsiteY3" fmla="*/ 309088 h 374959"/>
                <a:gd name="connsiteX4" fmla="*/ 66338 w 2953624"/>
                <a:gd name="connsiteY4" fmla="*/ 309088 h 374959"/>
                <a:gd name="connsiteX5" fmla="*/ 0 w 2953624"/>
                <a:gd name="connsiteY5" fmla="*/ 374959 h 374959"/>
                <a:gd name="connsiteX6" fmla="*/ 0 w 2953624"/>
                <a:gd name="connsiteY6" fmla="*/ 76006 h 374959"/>
                <a:gd name="connsiteX7" fmla="*/ 66338 w 2953624"/>
                <a:gd name="connsiteY7" fmla="*/ 0 h 37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3624" h="374959">
                  <a:moveTo>
                    <a:pt x="66338" y="0"/>
                  </a:moveTo>
                  <a:lnTo>
                    <a:pt x="2800152" y="0"/>
                  </a:lnTo>
                  <a:lnTo>
                    <a:pt x="2953624" y="153472"/>
                  </a:lnTo>
                  <a:lnTo>
                    <a:pt x="2798008" y="309088"/>
                  </a:lnTo>
                  <a:lnTo>
                    <a:pt x="66338" y="309088"/>
                  </a:lnTo>
                  <a:lnTo>
                    <a:pt x="0" y="374959"/>
                  </a:lnTo>
                  <a:lnTo>
                    <a:pt x="0" y="76006"/>
                  </a:lnTo>
                  <a:lnTo>
                    <a:pt x="66338" y="0"/>
                  </a:lnTo>
                  <a:close/>
                </a:path>
              </a:pathLst>
            </a:custGeom>
            <a:solidFill>
              <a:srgbClr val="3678AD"/>
            </a:solidFill>
            <a:ln w="12700" algn="ctr">
              <a:solidFill>
                <a:srgbClr val="3678AD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b="1" spc="-1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pic>
          <p:nvPicPr>
            <p:cNvPr id="90" name="Picture 14" descr="16"/>
            <p:cNvPicPr>
              <a:picLocks noChangeAspect="1" noChangeArrowheads="1"/>
            </p:cNvPicPr>
            <p:nvPr/>
          </p:nvPicPr>
          <p:blipFill rotWithShape="1">
            <a:blip r:embed="rId10" cstate="print">
              <a:biLevel thresh="25000"/>
              <a:extLst/>
            </a:blip>
            <a:srcRect b="32590"/>
            <a:stretch/>
          </p:blipFill>
          <p:spPr bwMode="auto">
            <a:xfrm>
              <a:off x="482271" y="1878668"/>
              <a:ext cx="314736" cy="193282"/>
            </a:xfrm>
            <a:prstGeom prst="rect">
              <a:avLst/>
            </a:prstGeom>
            <a:noFill/>
          </p:spPr>
        </p:pic>
        <p:sp>
          <p:nvSpPr>
            <p:cNvPr id="91" name="TextBox 96"/>
            <p:cNvSpPr txBox="1">
              <a:spLocks noChangeArrowheads="1"/>
            </p:cNvSpPr>
            <p:nvPr/>
          </p:nvSpPr>
          <p:spPr bwMode="auto">
            <a:xfrm>
              <a:off x="869556" y="1762580"/>
              <a:ext cx="8720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 defTabSz="1082675">
                <a:tabLst>
                  <a:tab pos="5870575" algn="l"/>
                </a:tabLst>
                <a:defRPr sz="29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352425" indent="-352425" defTabSz="1082675">
                <a:tabLst>
                  <a:tab pos="5870575" algn="l"/>
                </a:tabLst>
                <a:defRPr sz="29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defTabSz="1082675">
                <a:tabLst>
                  <a:tab pos="5870575" algn="l"/>
                </a:tabLst>
                <a:defRPr sz="29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defTabSz="1082675">
                <a:tabLst>
                  <a:tab pos="5870575" algn="l"/>
                </a:tabLst>
                <a:defRPr sz="29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defTabSz="1082675">
                <a:tabLst>
                  <a:tab pos="5870575" algn="l"/>
                </a:tabLst>
                <a:defRPr sz="29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defTabSz="1082675" fontAlgn="base">
                <a:spcBef>
                  <a:spcPct val="0"/>
                </a:spcBef>
                <a:spcAft>
                  <a:spcPct val="0"/>
                </a:spcAft>
                <a:tabLst>
                  <a:tab pos="5870575" algn="l"/>
                </a:tabLst>
                <a:defRPr sz="29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defTabSz="1082675" fontAlgn="base">
                <a:spcBef>
                  <a:spcPct val="0"/>
                </a:spcBef>
                <a:spcAft>
                  <a:spcPct val="0"/>
                </a:spcAft>
                <a:tabLst>
                  <a:tab pos="5870575" algn="l"/>
                </a:tabLst>
                <a:defRPr sz="29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defTabSz="1082675" fontAlgn="base">
                <a:spcBef>
                  <a:spcPct val="0"/>
                </a:spcBef>
                <a:spcAft>
                  <a:spcPct val="0"/>
                </a:spcAft>
                <a:tabLst>
                  <a:tab pos="5870575" algn="l"/>
                </a:tabLst>
                <a:defRPr sz="29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defTabSz="1082675" fontAlgn="base">
                <a:spcBef>
                  <a:spcPct val="0"/>
                </a:spcBef>
                <a:spcAft>
                  <a:spcPct val="0"/>
                </a:spcAft>
                <a:tabLst>
                  <a:tab pos="5870575" algn="l"/>
                </a:tabLst>
                <a:defRPr sz="29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lvl="1" eaLnBrk="0" latinLnBrk="0" hangingPunct="0">
                <a:buClr>
                  <a:srgbClr val="0000FF"/>
                </a:buClr>
                <a:buSzPct val="90000"/>
              </a:pPr>
              <a:r>
                <a:rPr lang="ko-KR" altLang="en-US" sz="1800" b="1" spc="-100" dirty="0">
                  <a:ln>
                    <a:solidFill>
                      <a:srgbClr val="6D88AF">
                        <a:alpha val="0"/>
                      </a:srgbClr>
                    </a:solidFill>
                  </a:ln>
                  <a:solidFill>
                    <a:schemeClr val="bg1"/>
                  </a:solidFill>
                </a:rPr>
                <a:t>신청방법</a:t>
              </a:r>
            </a:p>
          </p:txBody>
        </p:sp>
      </p:grpSp>
      <p:pic>
        <p:nvPicPr>
          <p:cNvPr id="92" name="그림 91"/>
          <p:cNvPicPr>
            <a:picLocks noChangeAspect="1"/>
          </p:cNvPicPr>
          <p:nvPr/>
        </p:nvPicPr>
        <p:blipFill rotWithShape="1">
          <a:blip r:embed="rId11" cstate="print"/>
          <a:srcRect r="1786" b="9391"/>
          <a:stretch/>
        </p:blipFill>
        <p:spPr>
          <a:xfrm>
            <a:off x="483213" y="1288939"/>
            <a:ext cx="2663848" cy="15878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5" name="그림 94"/>
          <p:cNvPicPr>
            <a:picLocks noChangeAspect="1"/>
          </p:cNvPicPr>
          <p:nvPr/>
        </p:nvPicPr>
        <p:blipFill rotWithShape="1">
          <a:blip r:embed="rId12" cstate="print"/>
          <a:srcRect b="10489"/>
          <a:stretch/>
        </p:blipFill>
        <p:spPr>
          <a:xfrm>
            <a:off x="482654" y="4001783"/>
            <a:ext cx="2656458" cy="15836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808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>
                <a:gradFill>
                  <a:gsLst>
                    <a:gs pos="100000">
                      <a:schemeClr val="tx1"/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4. </a:t>
            </a:r>
            <a:r>
              <a:rPr lang="ko-KR" altLang="en-US" dirty="0" smtClean="0">
                <a:gradFill>
                  <a:gsLst>
                    <a:gs pos="100000">
                      <a:schemeClr val="tx1"/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기타 안내</a:t>
            </a:r>
            <a:endParaRPr lang="en-US" altLang="ko-KR" dirty="0" smtClean="0">
              <a:gradFill>
                <a:gsLst>
                  <a:gs pos="100000">
                    <a:schemeClr val="tx1"/>
                  </a:gs>
                  <a:gs pos="100000">
                    <a:schemeClr val="tx1"/>
                  </a:gs>
                </a:gsLst>
                <a:lin ang="16200000" scaled="1"/>
              </a:gra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E270DE-0CE4-4095-AA34-348F64AA0987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pic>
        <p:nvPicPr>
          <p:cNvPr id="4" name="Picture 1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529624" y="3327696"/>
            <a:ext cx="4824409" cy="106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2"/>
          <p:cNvPicPr>
            <a:picLocks noChangeAspect="1" noChangeArrowheads="1"/>
          </p:cNvPicPr>
          <p:nvPr/>
        </p:nvPicPr>
        <p:blipFill>
          <a:blip r:embed="rId3" cstate="print"/>
          <a:srcRect t="44006"/>
          <a:stretch>
            <a:fillRect/>
          </a:stretch>
        </p:blipFill>
        <p:spPr bwMode="auto">
          <a:xfrm rot="16200000">
            <a:off x="4986005" y="2366621"/>
            <a:ext cx="4824406" cy="298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250825" y="1725202"/>
            <a:ext cx="5393415" cy="427278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2000">
                <a:schemeClr val="bg1">
                  <a:lumMod val="85000"/>
                  <a:alpha val="11000"/>
                </a:schemeClr>
              </a:gs>
              <a:gs pos="100000">
                <a:srgbClr val="EAEAEA"/>
              </a:gs>
            </a:gsLst>
            <a:lin ang="0" scaled="1"/>
            <a:tileRect/>
          </a:gra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527887" y="1725202"/>
            <a:ext cx="116335" cy="427278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tx1">
                  <a:lumMod val="65000"/>
                  <a:lumOff val="35000"/>
                  <a:alpha val="50000"/>
                </a:schemeClr>
              </a:gs>
            </a:gsLst>
            <a:lin ang="0" scaled="1"/>
            <a:tileRect/>
          </a:gra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 rot="16200000">
            <a:off x="828744" y="1229973"/>
            <a:ext cx="4107392" cy="526323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9" name="Picture 10" descr="C:\Users\mansuni\Desktop\템플릿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495" t="67936" b="19698"/>
          <a:stretch/>
        </p:blipFill>
        <p:spPr bwMode="auto">
          <a:xfrm>
            <a:off x="5873080" y="5338437"/>
            <a:ext cx="3048187" cy="93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5827712" y="1449388"/>
            <a:ext cx="3065463" cy="482441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spc="-1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827712" y="1449388"/>
            <a:ext cx="3065463" cy="391589"/>
          </a:xfrm>
          <a:prstGeom prst="rect">
            <a:avLst/>
          </a:prstGeom>
          <a:solidFill>
            <a:srgbClr val="3678AD"/>
          </a:solidFill>
          <a:ln w="12700" cap="sq">
            <a:solidFill>
              <a:srgbClr val="0F5FA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defTabSz="1042988" fontAlgn="ctr">
              <a:buClr>
                <a:schemeClr val="bg1">
                  <a:lumMod val="65000"/>
                </a:schemeClr>
              </a:buClr>
              <a:buSzPct val="80000"/>
              <a:tabLst>
                <a:tab pos="2692224" algn="l"/>
                <a:tab pos="5647956" algn="l"/>
              </a:tabLst>
            </a:pPr>
            <a:r>
              <a:rPr lang="ko-KR" altLang="en-US" sz="1800" b="1" spc="-100" dirty="0">
                <a:ln w="19050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종합관리시스템</a:t>
            </a:r>
          </a:p>
        </p:txBody>
      </p:sp>
      <p:grpSp>
        <p:nvGrpSpPr>
          <p:cNvPr id="12" name="Group 10"/>
          <p:cNvGrpSpPr>
            <a:grpSpLocks noChangeAspect="1"/>
          </p:cNvGrpSpPr>
          <p:nvPr/>
        </p:nvGrpSpPr>
        <p:grpSpPr bwMode="auto">
          <a:xfrm>
            <a:off x="5992890" y="1536701"/>
            <a:ext cx="298980" cy="261936"/>
            <a:chOff x="2017" y="1136"/>
            <a:chExt cx="339" cy="297"/>
          </a:xfrm>
          <a:solidFill>
            <a:schemeClr val="bg1"/>
          </a:solidFill>
        </p:grpSpPr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017" y="1136"/>
              <a:ext cx="339" cy="297"/>
            </a:xfrm>
            <a:custGeom>
              <a:avLst/>
              <a:gdLst>
                <a:gd name="T0" fmla="*/ 356 w 388"/>
                <a:gd name="T1" fmla="*/ 0 h 340"/>
                <a:gd name="T2" fmla="*/ 32 w 388"/>
                <a:gd name="T3" fmla="*/ 0 h 340"/>
                <a:gd name="T4" fmla="*/ 0 w 388"/>
                <a:gd name="T5" fmla="*/ 33 h 340"/>
                <a:gd name="T6" fmla="*/ 0 w 388"/>
                <a:gd name="T7" fmla="*/ 244 h 340"/>
                <a:gd name="T8" fmla="*/ 32 w 388"/>
                <a:gd name="T9" fmla="*/ 276 h 340"/>
                <a:gd name="T10" fmla="*/ 137 w 388"/>
                <a:gd name="T11" fmla="*/ 276 h 340"/>
                <a:gd name="T12" fmla="*/ 117 w 388"/>
                <a:gd name="T13" fmla="*/ 320 h 340"/>
                <a:gd name="T14" fmla="*/ 118 w 388"/>
                <a:gd name="T15" fmla="*/ 334 h 340"/>
                <a:gd name="T16" fmla="*/ 130 w 388"/>
                <a:gd name="T17" fmla="*/ 340 h 340"/>
                <a:gd name="T18" fmla="*/ 258 w 388"/>
                <a:gd name="T19" fmla="*/ 340 h 340"/>
                <a:gd name="T20" fmla="*/ 258 w 388"/>
                <a:gd name="T21" fmla="*/ 340 h 340"/>
                <a:gd name="T22" fmla="*/ 273 w 388"/>
                <a:gd name="T23" fmla="*/ 326 h 340"/>
                <a:gd name="T24" fmla="*/ 271 w 388"/>
                <a:gd name="T25" fmla="*/ 319 h 340"/>
                <a:gd name="T26" fmla="*/ 252 w 388"/>
                <a:gd name="T27" fmla="*/ 276 h 340"/>
                <a:gd name="T28" fmla="*/ 356 w 388"/>
                <a:gd name="T29" fmla="*/ 276 h 340"/>
                <a:gd name="T30" fmla="*/ 388 w 388"/>
                <a:gd name="T31" fmla="*/ 244 h 340"/>
                <a:gd name="T32" fmla="*/ 388 w 388"/>
                <a:gd name="T33" fmla="*/ 33 h 340"/>
                <a:gd name="T34" fmla="*/ 356 w 388"/>
                <a:gd name="T35" fmla="*/ 0 h 340"/>
                <a:gd name="T36" fmla="*/ 359 w 388"/>
                <a:gd name="T37" fmla="*/ 244 h 340"/>
                <a:gd name="T38" fmla="*/ 356 w 388"/>
                <a:gd name="T39" fmla="*/ 247 h 340"/>
                <a:gd name="T40" fmla="*/ 32 w 388"/>
                <a:gd name="T41" fmla="*/ 247 h 340"/>
                <a:gd name="T42" fmla="*/ 29 w 388"/>
                <a:gd name="T43" fmla="*/ 244 h 340"/>
                <a:gd name="T44" fmla="*/ 29 w 388"/>
                <a:gd name="T45" fmla="*/ 33 h 340"/>
                <a:gd name="T46" fmla="*/ 32 w 388"/>
                <a:gd name="T47" fmla="*/ 29 h 340"/>
                <a:gd name="T48" fmla="*/ 356 w 388"/>
                <a:gd name="T49" fmla="*/ 29 h 340"/>
                <a:gd name="T50" fmla="*/ 359 w 388"/>
                <a:gd name="T51" fmla="*/ 33 h 340"/>
                <a:gd name="T52" fmla="*/ 359 w 388"/>
                <a:gd name="T53" fmla="*/ 244 h 340"/>
                <a:gd name="T54" fmla="*/ 359 w 388"/>
                <a:gd name="T55" fmla="*/ 244 h 340"/>
                <a:gd name="T56" fmla="*/ 359 w 388"/>
                <a:gd name="T57" fmla="*/ 24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8" h="340">
                  <a:moveTo>
                    <a:pt x="356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0" y="261"/>
                    <a:pt x="15" y="276"/>
                    <a:pt x="32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17" y="320"/>
                    <a:pt x="117" y="320"/>
                    <a:pt x="117" y="320"/>
                  </a:cubicBezTo>
                  <a:cubicBezTo>
                    <a:pt x="115" y="324"/>
                    <a:pt x="115" y="329"/>
                    <a:pt x="118" y="334"/>
                  </a:cubicBezTo>
                  <a:cubicBezTo>
                    <a:pt x="121" y="338"/>
                    <a:pt x="125" y="340"/>
                    <a:pt x="130" y="340"/>
                  </a:cubicBezTo>
                  <a:cubicBezTo>
                    <a:pt x="258" y="340"/>
                    <a:pt x="258" y="340"/>
                    <a:pt x="258" y="340"/>
                  </a:cubicBezTo>
                  <a:cubicBezTo>
                    <a:pt x="258" y="340"/>
                    <a:pt x="258" y="340"/>
                    <a:pt x="258" y="340"/>
                  </a:cubicBezTo>
                  <a:cubicBezTo>
                    <a:pt x="266" y="340"/>
                    <a:pt x="273" y="334"/>
                    <a:pt x="273" y="326"/>
                  </a:cubicBezTo>
                  <a:cubicBezTo>
                    <a:pt x="273" y="323"/>
                    <a:pt x="272" y="321"/>
                    <a:pt x="271" y="319"/>
                  </a:cubicBezTo>
                  <a:cubicBezTo>
                    <a:pt x="252" y="276"/>
                    <a:pt x="252" y="276"/>
                    <a:pt x="252" y="276"/>
                  </a:cubicBezTo>
                  <a:cubicBezTo>
                    <a:pt x="356" y="276"/>
                    <a:pt x="356" y="276"/>
                    <a:pt x="356" y="276"/>
                  </a:cubicBezTo>
                  <a:cubicBezTo>
                    <a:pt x="374" y="276"/>
                    <a:pt x="388" y="261"/>
                    <a:pt x="388" y="244"/>
                  </a:cubicBezTo>
                  <a:cubicBezTo>
                    <a:pt x="388" y="33"/>
                    <a:pt x="388" y="33"/>
                    <a:pt x="388" y="33"/>
                  </a:cubicBezTo>
                  <a:cubicBezTo>
                    <a:pt x="388" y="15"/>
                    <a:pt x="374" y="0"/>
                    <a:pt x="356" y="0"/>
                  </a:cubicBezTo>
                  <a:close/>
                  <a:moveTo>
                    <a:pt x="359" y="244"/>
                  </a:moveTo>
                  <a:cubicBezTo>
                    <a:pt x="359" y="245"/>
                    <a:pt x="358" y="247"/>
                    <a:pt x="356" y="247"/>
                  </a:cubicBezTo>
                  <a:cubicBezTo>
                    <a:pt x="32" y="247"/>
                    <a:pt x="32" y="247"/>
                    <a:pt x="32" y="247"/>
                  </a:cubicBezTo>
                  <a:cubicBezTo>
                    <a:pt x="31" y="247"/>
                    <a:pt x="29" y="245"/>
                    <a:pt x="29" y="244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1"/>
                    <a:pt x="31" y="29"/>
                    <a:pt x="32" y="29"/>
                  </a:cubicBezTo>
                  <a:cubicBezTo>
                    <a:pt x="356" y="29"/>
                    <a:pt x="356" y="29"/>
                    <a:pt x="356" y="29"/>
                  </a:cubicBezTo>
                  <a:cubicBezTo>
                    <a:pt x="358" y="29"/>
                    <a:pt x="359" y="31"/>
                    <a:pt x="359" y="33"/>
                  </a:cubicBezTo>
                  <a:lnTo>
                    <a:pt x="359" y="244"/>
                  </a:lnTo>
                  <a:close/>
                  <a:moveTo>
                    <a:pt x="359" y="244"/>
                  </a:moveTo>
                  <a:cubicBezTo>
                    <a:pt x="359" y="244"/>
                    <a:pt x="359" y="244"/>
                    <a:pt x="359" y="2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 spc="-10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208" y="1196"/>
              <a:ext cx="38" cy="39"/>
            </a:xfrm>
            <a:custGeom>
              <a:avLst/>
              <a:gdLst>
                <a:gd name="T0" fmla="*/ 21 w 44"/>
                <a:gd name="T1" fmla="*/ 1 h 44"/>
                <a:gd name="T2" fmla="*/ 17 w 44"/>
                <a:gd name="T3" fmla="*/ 1 h 44"/>
                <a:gd name="T4" fmla="*/ 1 w 44"/>
                <a:gd name="T5" fmla="*/ 17 h 44"/>
                <a:gd name="T6" fmla="*/ 1 w 44"/>
                <a:gd name="T7" fmla="*/ 21 h 44"/>
                <a:gd name="T8" fmla="*/ 23 w 44"/>
                <a:gd name="T9" fmla="*/ 43 h 44"/>
                <a:gd name="T10" fmla="*/ 25 w 44"/>
                <a:gd name="T11" fmla="*/ 44 h 44"/>
                <a:gd name="T12" fmla="*/ 27 w 44"/>
                <a:gd name="T13" fmla="*/ 43 h 44"/>
                <a:gd name="T14" fmla="*/ 43 w 44"/>
                <a:gd name="T15" fmla="*/ 27 h 44"/>
                <a:gd name="T16" fmla="*/ 43 w 44"/>
                <a:gd name="T17" fmla="*/ 23 h 44"/>
                <a:gd name="T18" fmla="*/ 21 w 44"/>
                <a:gd name="T19" fmla="*/ 1 h 44"/>
                <a:gd name="T20" fmla="*/ 21 w 44"/>
                <a:gd name="T21" fmla="*/ 1 h 44"/>
                <a:gd name="T22" fmla="*/ 21 w 44"/>
                <a:gd name="T23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4">
                  <a:moveTo>
                    <a:pt x="21" y="1"/>
                  </a:moveTo>
                  <a:cubicBezTo>
                    <a:pt x="20" y="0"/>
                    <a:pt x="18" y="0"/>
                    <a:pt x="17" y="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20"/>
                    <a:pt x="1" y="21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4" y="44"/>
                    <a:pt x="24" y="44"/>
                    <a:pt x="25" y="44"/>
                  </a:cubicBezTo>
                  <a:cubicBezTo>
                    <a:pt x="26" y="44"/>
                    <a:pt x="27" y="44"/>
                    <a:pt x="27" y="43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6"/>
                    <a:pt x="44" y="24"/>
                    <a:pt x="43" y="23"/>
                  </a:cubicBezTo>
                  <a:lnTo>
                    <a:pt x="21" y="1"/>
                  </a:lnTo>
                  <a:close/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 spc="-10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2127" y="1282"/>
              <a:ext cx="33" cy="33"/>
            </a:xfrm>
            <a:custGeom>
              <a:avLst/>
              <a:gdLst>
                <a:gd name="T0" fmla="*/ 16 w 38"/>
                <a:gd name="T1" fmla="*/ 1 h 38"/>
                <a:gd name="T2" fmla="*/ 13 w 38"/>
                <a:gd name="T3" fmla="*/ 0 h 38"/>
                <a:gd name="T4" fmla="*/ 11 w 38"/>
                <a:gd name="T5" fmla="*/ 3 h 38"/>
                <a:gd name="T6" fmla="*/ 0 w 38"/>
                <a:gd name="T7" fmla="*/ 35 h 38"/>
                <a:gd name="T8" fmla="*/ 1 w 38"/>
                <a:gd name="T9" fmla="*/ 37 h 38"/>
                <a:gd name="T10" fmla="*/ 3 w 38"/>
                <a:gd name="T11" fmla="*/ 38 h 38"/>
                <a:gd name="T12" fmla="*/ 4 w 38"/>
                <a:gd name="T13" fmla="*/ 38 h 38"/>
                <a:gd name="T14" fmla="*/ 36 w 38"/>
                <a:gd name="T15" fmla="*/ 27 h 38"/>
                <a:gd name="T16" fmla="*/ 38 w 38"/>
                <a:gd name="T17" fmla="*/ 25 h 38"/>
                <a:gd name="T18" fmla="*/ 37 w 38"/>
                <a:gd name="T19" fmla="*/ 22 h 38"/>
                <a:gd name="T20" fmla="*/ 16 w 38"/>
                <a:gd name="T21" fmla="*/ 1 h 38"/>
                <a:gd name="T22" fmla="*/ 16 w 38"/>
                <a:gd name="T23" fmla="*/ 1 h 38"/>
                <a:gd name="T24" fmla="*/ 16 w 38"/>
                <a:gd name="T2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8">
                  <a:moveTo>
                    <a:pt x="16" y="1"/>
                  </a:moveTo>
                  <a:cubicBezTo>
                    <a:pt x="15" y="0"/>
                    <a:pt x="14" y="0"/>
                    <a:pt x="13" y="0"/>
                  </a:cubicBezTo>
                  <a:cubicBezTo>
                    <a:pt x="12" y="1"/>
                    <a:pt x="12" y="2"/>
                    <a:pt x="11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7"/>
                    <a:pt x="1" y="37"/>
                  </a:cubicBezTo>
                  <a:cubicBezTo>
                    <a:pt x="1" y="38"/>
                    <a:pt x="2" y="38"/>
                    <a:pt x="3" y="38"/>
                  </a:cubicBezTo>
                  <a:cubicBezTo>
                    <a:pt x="3" y="38"/>
                    <a:pt x="3" y="38"/>
                    <a:pt x="4" y="38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7"/>
                    <a:pt x="37" y="26"/>
                    <a:pt x="38" y="25"/>
                  </a:cubicBezTo>
                  <a:cubicBezTo>
                    <a:pt x="38" y="24"/>
                    <a:pt x="38" y="23"/>
                    <a:pt x="37" y="22"/>
                  </a:cubicBezTo>
                  <a:lnTo>
                    <a:pt x="16" y="1"/>
                  </a:lnTo>
                  <a:close/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 spc="-10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2128" y="1197"/>
              <a:ext cx="96" cy="101"/>
            </a:xfrm>
            <a:custGeom>
              <a:avLst/>
              <a:gdLst>
                <a:gd name="T0" fmla="*/ 96 w 110"/>
                <a:gd name="T1" fmla="*/ 83 h 115"/>
                <a:gd name="T2" fmla="*/ 99 w 110"/>
                <a:gd name="T3" fmla="*/ 80 h 115"/>
                <a:gd name="T4" fmla="*/ 98 w 110"/>
                <a:gd name="T5" fmla="*/ 75 h 115"/>
                <a:gd name="T6" fmla="*/ 92 w 110"/>
                <a:gd name="T7" fmla="*/ 69 h 115"/>
                <a:gd name="T8" fmla="*/ 109 w 110"/>
                <a:gd name="T9" fmla="*/ 51 h 115"/>
                <a:gd name="T10" fmla="*/ 110 w 110"/>
                <a:gd name="T11" fmla="*/ 49 h 115"/>
                <a:gd name="T12" fmla="*/ 110 w 110"/>
                <a:gd name="T13" fmla="*/ 47 h 115"/>
                <a:gd name="T14" fmla="*/ 87 w 110"/>
                <a:gd name="T15" fmla="*/ 25 h 115"/>
                <a:gd name="T16" fmla="*/ 83 w 110"/>
                <a:gd name="T17" fmla="*/ 25 h 115"/>
                <a:gd name="T18" fmla="*/ 66 w 110"/>
                <a:gd name="T19" fmla="*/ 42 h 115"/>
                <a:gd name="T20" fmla="*/ 33 w 110"/>
                <a:gd name="T21" fmla="*/ 14 h 115"/>
                <a:gd name="T22" fmla="*/ 5 w 110"/>
                <a:gd name="T23" fmla="*/ 0 h 115"/>
                <a:gd name="T24" fmla="*/ 2 w 110"/>
                <a:gd name="T25" fmla="*/ 2 h 115"/>
                <a:gd name="T26" fmla="*/ 0 w 110"/>
                <a:gd name="T27" fmla="*/ 5 h 115"/>
                <a:gd name="T28" fmla="*/ 13 w 110"/>
                <a:gd name="T29" fmla="*/ 30 h 115"/>
                <a:gd name="T30" fmla="*/ 42 w 110"/>
                <a:gd name="T31" fmla="*/ 66 h 115"/>
                <a:gd name="T32" fmla="*/ 20 w 110"/>
                <a:gd name="T33" fmla="*/ 88 h 115"/>
                <a:gd name="T34" fmla="*/ 19 w 110"/>
                <a:gd name="T35" fmla="*/ 92 h 115"/>
                <a:gd name="T36" fmla="*/ 42 w 110"/>
                <a:gd name="T37" fmla="*/ 115 h 115"/>
                <a:gd name="T38" fmla="*/ 44 w 110"/>
                <a:gd name="T39" fmla="*/ 115 h 115"/>
                <a:gd name="T40" fmla="*/ 46 w 110"/>
                <a:gd name="T41" fmla="*/ 114 h 115"/>
                <a:gd name="T42" fmla="*/ 69 w 110"/>
                <a:gd name="T43" fmla="*/ 92 h 115"/>
                <a:gd name="T44" fmla="*/ 75 w 110"/>
                <a:gd name="T45" fmla="*/ 97 h 115"/>
                <a:gd name="T46" fmla="*/ 78 w 110"/>
                <a:gd name="T47" fmla="*/ 98 h 115"/>
                <a:gd name="T48" fmla="*/ 79 w 110"/>
                <a:gd name="T49" fmla="*/ 98 h 115"/>
                <a:gd name="T50" fmla="*/ 82 w 110"/>
                <a:gd name="T51" fmla="*/ 96 h 115"/>
                <a:gd name="T52" fmla="*/ 87 w 110"/>
                <a:gd name="T53" fmla="*/ 89 h 115"/>
                <a:gd name="T54" fmla="*/ 96 w 110"/>
                <a:gd name="T55" fmla="*/ 83 h 115"/>
                <a:gd name="T56" fmla="*/ 96 w 110"/>
                <a:gd name="T57" fmla="*/ 83 h 115"/>
                <a:gd name="T58" fmla="*/ 96 w 110"/>
                <a:gd name="T59" fmla="*/ 8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0" h="115">
                  <a:moveTo>
                    <a:pt x="96" y="83"/>
                  </a:moveTo>
                  <a:cubicBezTo>
                    <a:pt x="97" y="82"/>
                    <a:pt x="98" y="81"/>
                    <a:pt x="99" y="80"/>
                  </a:cubicBezTo>
                  <a:cubicBezTo>
                    <a:pt x="99" y="78"/>
                    <a:pt x="99" y="77"/>
                    <a:pt x="98" y="75"/>
                  </a:cubicBezTo>
                  <a:cubicBezTo>
                    <a:pt x="96" y="73"/>
                    <a:pt x="94" y="71"/>
                    <a:pt x="92" y="69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10" y="50"/>
                    <a:pt x="110" y="50"/>
                    <a:pt x="110" y="49"/>
                  </a:cubicBezTo>
                  <a:cubicBezTo>
                    <a:pt x="110" y="48"/>
                    <a:pt x="110" y="47"/>
                    <a:pt x="110" y="47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6" y="24"/>
                    <a:pt x="84" y="24"/>
                    <a:pt x="83" y="25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55" y="31"/>
                    <a:pt x="43" y="21"/>
                    <a:pt x="33" y="14"/>
                  </a:cubicBezTo>
                  <a:cubicBezTo>
                    <a:pt x="26" y="9"/>
                    <a:pt x="13" y="0"/>
                    <a:pt x="5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10"/>
                    <a:pt x="5" y="19"/>
                    <a:pt x="13" y="30"/>
                  </a:cubicBezTo>
                  <a:cubicBezTo>
                    <a:pt x="20" y="41"/>
                    <a:pt x="30" y="54"/>
                    <a:pt x="42" y="66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19" y="89"/>
                    <a:pt x="18" y="91"/>
                    <a:pt x="19" y="92"/>
                  </a:cubicBezTo>
                  <a:cubicBezTo>
                    <a:pt x="42" y="115"/>
                    <a:pt x="42" y="115"/>
                    <a:pt x="42" y="115"/>
                  </a:cubicBezTo>
                  <a:cubicBezTo>
                    <a:pt x="42" y="115"/>
                    <a:pt x="43" y="115"/>
                    <a:pt x="44" y="115"/>
                  </a:cubicBezTo>
                  <a:cubicBezTo>
                    <a:pt x="45" y="115"/>
                    <a:pt x="45" y="115"/>
                    <a:pt x="46" y="114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71" y="93"/>
                    <a:pt x="73" y="95"/>
                    <a:pt x="75" y="97"/>
                  </a:cubicBezTo>
                  <a:cubicBezTo>
                    <a:pt x="75" y="98"/>
                    <a:pt x="77" y="98"/>
                    <a:pt x="78" y="98"/>
                  </a:cubicBezTo>
                  <a:cubicBezTo>
                    <a:pt x="78" y="98"/>
                    <a:pt x="78" y="98"/>
                    <a:pt x="79" y="98"/>
                  </a:cubicBezTo>
                  <a:cubicBezTo>
                    <a:pt x="80" y="98"/>
                    <a:pt x="81" y="97"/>
                    <a:pt x="82" y="96"/>
                  </a:cubicBezTo>
                  <a:cubicBezTo>
                    <a:pt x="83" y="93"/>
                    <a:pt x="85" y="91"/>
                    <a:pt x="87" y="89"/>
                  </a:cubicBezTo>
                  <a:cubicBezTo>
                    <a:pt x="90" y="86"/>
                    <a:pt x="93" y="84"/>
                    <a:pt x="96" y="83"/>
                  </a:cubicBezTo>
                  <a:close/>
                  <a:moveTo>
                    <a:pt x="96" y="83"/>
                  </a:moveTo>
                  <a:cubicBezTo>
                    <a:pt x="96" y="83"/>
                    <a:pt x="96" y="83"/>
                    <a:pt x="96" y="8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 spc="-10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2201" y="1273"/>
              <a:ext cx="45" cy="41"/>
            </a:xfrm>
            <a:custGeom>
              <a:avLst/>
              <a:gdLst>
                <a:gd name="T0" fmla="*/ 24 w 51"/>
                <a:gd name="T1" fmla="*/ 0 h 47"/>
                <a:gd name="T2" fmla="*/ 8 w 51"/>
                <a:gd name="T3" fmla="*/ 7 h 47"/>
                <a:gd name="T4" fmla="*/ 1 w 51"/>
                <a:gd name="T5" fmla="*/ 24 h 47"/>
                <a:gd name="T6" fmla="*/ 13 w 51"/>
                <a:gd name="T7" fmla="*/ 38 h 47"/>
                <a:gd name="T8" fmla="*/ 28 w 51"/>
                <a:gd name="T9" fmla="*/ 42 h 47"/>
                <a:gd name="T10" fmla="*/ 42 w 51"/>
                <a:gd name="T11" fmla="*/ 46 h 47"/>
                <a:gd name="T12" fmla="*/ 45 w 51"/>
                <a:gd name="T13" fmla="*/ 47 h 47"/>
                <a:gd name="T14" fmla="*/ 47 w 51"/>
                <a:gd name="T15" fmla="*/ 46 h 47"/>
                <a:gd name="T16" fmla="*/ 49 w 51"/>
                <a:gd name="T17" fmla="*/ 42 h 47"/>
                <a:gd name="T18" fmla="*/ 43 w 51"/>
                <a:gd name="T19" fmla="*/ 10 h 47"/>
                <a:gd name="T20" fmla="*/ 24 w 51"/>
                <a:gd name="T21" fmla="*/ 0 h 47"/>
                <a:gd name="T22" fmla="*/ 24 w 51"/>
                <a:gd name="T23" fmla="*/ 0 h 47"/>
                <a:gd name="T24" fmla="*/ 24 w 51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47">
                  <a:moveTo>
                    <a:pt x="24" y="0"/>
                  </a:moveTo>
                  <a:cubicBezTo>
                    <a:pt x="18" y="0"/>
                    <a:pt x="13" y="3"/>
                    <a:pt x="8" y="7"/>
                  </a:cubicBezTo>
                  <a:cubicBezTo>
                    <a:pt x="3" y="13"/>
                    <a:pt x="0" y="19"/>
                    <a:pt x="1" y="24"/>
                  </a:cubicBezTo>
                  <a:cubicBezTo>
                    <a:pt x="2" y="30"/>
                    <a:pt x="7" y="35"/>
                    <a:pt x="13" y="38"/>
                  </a:cubicBezTo>
                  <a:cubicBezTo>
                    <a:pt x="19" y="40"/>
                    <a:pt x="24" y="41"/>
                    <a:pt x="28" y="42"/>
                  </a:cubicBezTo>
                  <a:cubicBezTo>
                    <a:pt x="33" y="42"/>
                    <a:pt x="38" y="43"/>
                    <a:pt x="42" y="46"/>
                  </a:cubicBezTo>
                  <a:cubicBezTo>
                    <a:pt x="43" y="46"/>
                    <a:pt x="44" y="47"/>
                    <a:pt x="45" y="47"/>
                  </a:cubicBezTo>
                  <a:cubicBezTo>
                    <a:pt x="45" y="47"/>
                    <a:pt x="46" y="47"/>
                    <a:pt x="47" y="46"/>
                  </a:cubicBezTo>
                  <a:cubicBezTo>
                    <a:pt x="48" y="46"/>
                    <a:pt x="49" y="44"/>
                    <a:pt x="49" y="42"/>
                  </a:cubicBezTo>
                  <a:cubicBezTo>
                    <a:pt x="51" y="30"/>
                    <a:pt x="49" y="18"/>
                    <a:pt x="43" y="10"/>
                  </a:cubicBezTo>
                  <a:cubicBezTo>
                    <a:pt x="38" y="4"/>
                    <a:pt x="31" y="0"/>
                    <a:pt x="24" y="0"/>
                  </a:cubicBezTo>
                  <a:close/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 spc="-10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5954543" y="1989811"/>
            <a:ext cx="2622441" cy="270843"/>
            <a:chOff x="7428354" y="2905344"/>
            <a:chExt cx="2622441" cy="270843"/>
          </a:xfrm>
        </p:grpSpPr>
        <p:sp>
          <p:nvSpPr>
            <p:cNvPr id="19" name="직사각형 18"/>
            <p:cNvSpPr/>
            <p:nvPr/>
          </p:nvSpPr>
          <p:spPr>
            <a:xfrm>
              <a:off x="7598201" y="2905344"/>
              <a:ext cx="2452594" cy="270843"/>
            </a:xfrm>
            <a:prstGeom prst="rect">
              <a:avLst/>
            </a:prstGeom>
            <a:noFill/>
          </p:spPr>
          <p:txBody>
            <a:bodyPr wrap="none" lIns="0" tIns="0" rIns="0" bIns="0" anchor="t">
              <a:spAutoFit/>
            </a:bodyPr>
            <a:lstStyle/>
            <a:p>
              <a:pPr latinLnBrk="0">
                <a:lnSpc>
                  <a:spcPct val="110000"/>
                </a:lnSpc>
                <a:spcAft>
                  <a:spcPts val="263"/>
                </a:spcAft>
                <a:buClr>
                  <a:srgbClr val="FE781F"/>
                </a:buClr>
                <a:buSzPct val="70000"/>
              </a:pPr>
              <a:r>
                <a:rPr lang="en-US" altLang="ko-KR" sz="1600" b="1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R&amp;D </a:t>
              </a:r>
              <a:r>
                <a:rPr lang="ko-KR" altLang="en-US" sz="1600" b="1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기획 방법 및 프로세스 </a:t>
              </a:r>
            </a:p>
          </p:txBody>
        </p:sp>
        <p:sp>
          <p:nvSpPr>
            <p:cNvPr id="20" name="이등변 삼각형 19"/>
            <p:cNvSpPr/>
            <p:nvPr/>
          </p:nvSpPr>
          <p:spPr>
            <a:xfrm rot="5400000">
              <a:off x="7418001" y="2965841"/>
              <a:ext cx="147536" cy="126830"/>
            </a:xfrm>
            <a:prstGeom prst="triangle">
              <a:avLst/>
            </a:prstGeom>
            <a:gradFill flip="none" rotWithShape="1">
              <a:gsLst>
                <a:gs pos="49000">
                  <a:srgbClr val="3678AD"/>
                </a:gs>
                <a:gs pos="50000">
                  <a:srgbClr val="0F5FA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spc="-1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5954543" y="2434307"/>
            <a:ext cx="1960402" cy="270843"/>
            <a:chOff x="7428354" y="2905344"/>
            <a:chExt cx="1960402" cy="270843"/>
          </a:xfrm>
        </p:grpSpPr>
        <p:sp>
          <p:nvSpPr>
            <p:cNvPr id="22" name="직사각형 21"/>
            <p:cNvSpPr/>
            <p:nvPr/>
          </p:nvSpPr>
          <p:spPr>
            <a:xfrm>
              <a:off x="7598201" y="2905344"/>
              <a:ext cx="1790555" cy="270843"/>
            </a:xfrm>
            <a:prstGeom prst="rect">
              <a:avLst/>
            </a:prstGeom>
            <a:noFill/>
          </p:spPr>
          <p:txBody>
            <a:bodyPr wrap="none" lIns="0" tIns="0" rIns="0" bIns="0" anchor="t">
              <a:spAutoFit/>
            </a:bodyPr>
            <a:lstStyle/>
            <a:p>
              <a:pPr latinLnBrk="0">
                <a:lnSpc>
                  <a:spcPct val="110000"/>
                </a:lnSpc>
                <a:spcAft>
                  <a:spcPts val="263"/>
                </a:spcAft>
                <a:buClr>
                  <a:srgbClr val="FE781F"/>
                </a:buClr>
                <a:buSzPct val="70000"/>
              </a:pPr>
              <a:r>
                <a:rPr lang="ko-KR" altLang="en-US" sz="1600" b="1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사업계획서 작성방법</a:t>
              </a:r>
            </a:p>
          </p:txBody>
        </p:sp>
        <p:sp>
          <p:nvSpPr>
            <p:cNvPr id="23" name="이등변 삼각형 22"/>
            <p:cNvSpPr/>
            <p:nvPr/>
          </p:nvSpPr>
          <p:spPr>
            <a:xfrm rot="5400000">
              <a:off x="7418001" y="2965841"/>
              <a:ext cx="147536" cy="126830"/>
            </a:xfrm>
            <a:prstGeom prst="triangle">
              <a:avLst/>
            </a:prstGeom>
            <a:gradFill flip="none" rotWithShape="1">
              <a:gsLst>
                <a:gs pos="49000">
                  <a:srgbClr val="3678AD"/>
                </a:gs>
                <a:gs pos="50000">
                  <a:srgbClr val="0F5FA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spc="-1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5954543" y="2878803"/>
            <a:ext cx="2079024" cy="270843"/>
            <a:chOff x="7428354" y="2905344"/>
            <a:chExt cx="2079024" cy="270843"/>
          </a:xfrm>
        </p:grpSpPr>
        <p:sp>
          <p:nvSpPr>
            <p:cNvPr id="25" name="직사각형 24"/>
            <p:cNvSpPr/>
            <p:nvPr/>
          </p:nvSpPr>
          <p:spPr>
            <a:xfrm>
              <a:off x="7598201" y="2905344"/>
              <a:ext cx="1909177" cy="270843"/>
            </a:xfrm>
            <a:prstGeom prst="rect">
              <a:avLst/>
            </a:prstGeom>
            <a:noFill/>
          </p:spPr>
          <p:txBody>
            <a:bodyPr wrap="none" lIns="0" tIns="0" rIns="0" bIns="0" anchor="t">
              <a:spAutoFit/>
            </a:bodyPr>
            <a:lstStyle/>
            <a:p>
              <a:pPr latinLnBrk="0">
                <a:lnSpc>
                  <a:spcPct val="110000"/>
                </a:lnSpc>
                <a:spcAft>
                  <a:spcPts val="263"/>
                </a:spcAft>
                <a:buClr>
                  <a:srgbClr val="FE781F"/>
                </a:buClr>
                <a:buSzPct val="70000"/>
              </a:pPr>
              <a:r>
                <a:rPr lang="ko-KR" altLang="en-US" sz="1600" b="1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온라인 과제 신청방법 </a:t>
              </a:r>
            </a:p>
          </p:txBody>
        </p:sp>
        <p:sp>
          <p:nvSpPr>
            <p:cNvPr id="26" name="이등변 삼각형 25"/>
            <p:cNvSpPr/>
            <p:nvPr/>
          </p:nvSpPr>
          <p:spPr>
            <a:xfrm rot="5400000">
              <a:off x="7418001" y="2965841"/>
              <a:ext cx="147536" cy="126830"/>
            </a:xfrm>
            <a:prstGeom prst="triangle">
              <a:avLst/>
            </a:prstGeom>
            <a:gradFill flip="none" rotWithShape="1">
              <a:gsLst>
                <a:gs pos="49000">
                  <a:srgbClr val="3678AD"/>
                </a:gs>
                <a:gs pos="50000">
                  <a:srgbClr val="0F5FA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spc="-1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5954543" y="3323299"/>
            <a:ext cx="1442631" cy="270843"/>
            <a:chOff x="7428354" y="2905344"/>
            <a:chExt cx="1442631" cy="270843"/>
          </a:xfrm>
        </p:grpSpPr>
        <p:sp>
          <p:nvSpPr>
            <p:cNvPr id="28" name="직사각형 27"/>
            <p:cNvSpPr/>
            <p:nvPr/>
          </p:nvSpPr>
          <p:spPr>
            <a:xfrm>
              <a:off x="7598201" y="2905344"/>
              <a:ext cx="1272784" cy="270843"/>
            </a:xfrm>
            <a:prstGeom prst="rect">
              <a:avLst/>
            </a:prstGeom>
            <a:noFill/>
          </p:spPr>
          <p:txBody>
            <a:bodyPr wrap="none" lIns="0" tIns="0" rIns="0" bIns="0" anchor="t">
              <a:spAutoFit/>
            </a:bodyPr>
            <a:lstStyle/>
            <a:p>
              <a:pPr latinLnBrk="0">
                <a:lnSpc>
                  <a:spcPct val="110000"/>
                </a:lnSpc>
                <a:spcAft>
                  <a:spcPts val="263"/>
                </a:spcAft>
                <a:buClr>
                  <a:srgbClr val="FE781F"/>
                </a:buClr>
                <a:buSzPct val="70000"/>
              </a:pPr>
              <a:r>
                <a:rPr lang="ko-KR" altLang="en-US" sz="1600" b="1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대면평가 준비 </a:t>
              </a:r>
            </a:p>
          </p:txBody>
        </p:sp>
        <p:sp>
          <p:nvSpPr>
            <p:cNvPr id="29" name="이등변 삼각형 28"/>
            <p:cNvSpPr/>
            <p:nvPr/>
          </p:nvSpPr>
          <p:spPr>
            <a:xfrm rot="5400000">
              <a:off x="7418001" y="2965841"/>
              <a:ext cx="147536" cy="126830"/>
            </a:xfrm>
            <a:prstGeom prst="triangle">
              <a:avLst/>
            </a:prstGeom>
            <a:gradFill flip="none" rotWithShape="1">
              <a:gsLst>
                <a:gs pos="49000">
                  <a:srgbClr val="3678AD"/>
                </a:gs>
                <a:gs pos="50000">
                  <a:srgbClr val="0F5FA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spc="-1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5954543" y="3767795"/>
            <a:ext cx="2920600" cy="541687"/>
            <a:chOff x="7428354" y="2905344"/>
            <a:chExt cx="2920600" cy="541687"/>
          </a:xfrm>
        </p:grpSpPr>
        <p:sp>
          <p:nvSpPr>
            <p:cNvPr id="31" name="직사각형 30"/>
            <p:cNvSpPr/>
            <p:nvPr/>
          </p:nvSpPr>
          <p:spPr>
            <a:xfrm>
              <a:off x="7598201" y="2905344"/>
              <a:ext cx="2750753" cy="541687"/>
            </a:xfrm>
            <a:prstGeom prst="rect">
              <a:avLst/>
            </a:prstGeom>
            <a:noFill/>
          </p:spPr>
          <p:txBody>
            <a:bodyPr wrap="none" lIns="0" tIns="0" rIns="0" bIns="0" anchor="t">
              <a:spAutoFit/>
            </a:bodyPr>
            <a:lstStyle/>
            <a:p>
              <a:pPr latinLnBrk="0">
                <a:lnSpc>
                  <a:spcPct val="110000"/>
                </a:lnSpc>
                <a:spcAft>
                  <a:spcPts val="263"/>
                </a:spcAft>
                <a:buClr>
                  <a:srgbClr val="FE781F"/>
                </a:buClr>
                <a:buSzPct val="70000"/>
              </a:pPr>
              <a:r>
                <a:rPr lang="en-US" altLang="ko-KR" sz="1600" b="1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R&amp;D </a:t>
              </a:r>
              <a:r>
                <a:rPr lang="ko-KR" altLang="en-US" sz="1600" b="1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과제수행 </a:t>
              </a:r>
              <a:br>
                <a:rPr lang="ko-KR" altLang="en-US" sz="1600" b="1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en-US" altLang="ko-KR" sz="1600" b="1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600" b="1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협약</a:t>
              </a:r>
              <a:r>
                <a:rPr lang="en-US" altLang="ko-KR" sz="1600" b="1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600" b="1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사업비 집행</a:t>
              </a:r>
              <a:r>
                <a:rPr lang="en-US" altLang="ko-KR" sz="1600" b="1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600" b="1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최종평가 등</a:t>
              </a:r>
              <a:r>
                <a:rPr lang="en-US" altLang="ko-KR" sz="1600" b="1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</a:p>
          </p:txBody>
        </p:sp>
        <p:sp>
          <p:nvSpPr>
            <p:cNvPr id="32" name="이등변 삼각형 31"/>
            <p:cNvSpPr/>
            <p:nvPr/>
          </p:nvSpPr>
          <p:spPr>
            <a:xfrm rot="5400000">
              <a:off x="7418001" y="2965841"/>
              <a:ext cx="147536" cy="126830"/>
            </a:xfrm>
            <a:prstGeom prst="triangle">
              <a:avLst/>
            </a:prstGeom>
            <a:gradFill flip="none" rotWithShape="1">
              <a:gsLst>
                <a:gs pos="49000">
                  <a:srgbClr val="3678AD"/>
                </a:gs>
                <a:gs pos="50000">
                  <a:srgbClr val="0F5FA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spc="-1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5954543" y="4483134"/>
            <a:ext cx="2330695" cy="580159"/>
            <a:chOff x="7428354" y="2905344"/>
            <a:chExt cx="2330695" cy="580159"/>
          </a:xfrm>
        </p:grpSpPr>
        <p:sp>
          <p:nvSpPr>
            <p:cNvPr id="34" name="직사각형 33"/>
            <p:cNvSpPr/>
            <p:nvPr/>
          </p:nvSpPr>
          <p:spPr>
            <a:xfrm>
              <a:off x="7598201" y="2905344"/>
              <a:ext cx="2160848" cy="580159"/>
            </a:xfrm>
            <a:prstGeom prst="rect">
              <a:avLst/>
            </a:prstGeom>
            <a:noFill/>
          </p:spPr>
          <p:txBody>
            <a:bodyPr wrap="none" lIns="0" tIns="0" rIns="0" bIns="0" anchor="t">
              <a:spAutoFit/>
            </a:bodyPr>
            <a:lstStyle/>
            <a:p>
              <a:pPr latinLnBrk="0">
                <a:lnSpc>
                  <a:spcPct val="110000"/>
                </a:lnSpc>
                <a:spcAft>
                  <a:spcPts val="263"/>
                </a:spcAft>
                <a:buClr>
                  <a:srgbClr val="FE781F"/>
                </a:buClr>
                <a:buSzPct val="70000"/>
              </a:pPr>
              <a:r>
                <a:rPr lang="ko-KR" altLang="en-US" sz="1600" b="1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사업화 기획 및 우수기술 </a:t>
              </a:r>
            </a:p>
            <a:p>
              <a:pPr latinLnBrk="0">
                <a:lnSpc>
                  <a:spcPct val="110000"/>
                </a:lnSpc>
                <a:spcAft>
                  <a:spcPts val="263"/>
                </a:spcAft>
                <a:buClr>
                  <a:srgbClr val="FE781F"/>
                </a:buClr>
                <a:buSzPct val="70000"/>
              </a:pPr>
              <a:r>
                <a:rPr lang="ko-KR" altLang="en-US" sz="1600" b="1" spc="-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기획 </a:t>
              </a:r>
              <a:r>
                <a:rPr lang="ko-KR" altLang="en-US" sz="1600" b="1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사례 </a:t>
              </a:r>
            </a:p>
          </p:txBody>
        </p:sp>
        <p:sp>
          <p:nvSpPr>
            <p:cNvPr id="35" name="이등변 삼각형 34"/>
            <p:cNvSpPr/>
            <p:nvPr/>
          </p:nvSpPr>
          <p:spPr>
            <a:xfrm rot="5400000">
              <a:off x="7418001" y="2965841"/>
              <a:ext cx="147536" cy="126830"/>
            </a:xfrm>
            <a:prstGeom prst="triangle">
              <a:avLst/>
            </a:prstGeom>
            <a:gradFill flip="none" rotWithShape="1">
              <a:gsLst>
                <a:gs pos="49000">
                  <a:srgbClr val="3678AD"/>
                </a:gs>
                <a:gs pos="50000">
                  <a:srgbClr val="0F5FA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spc="-1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5954543" y="5259963"/>
            <a:ext cx="2563131" cy="270843"/>
            <a:chOff x="7428354" y="2905344"/>
            <a:chExt cx="2563131" cy="270843"/>
          </a:xfrm>
        </p:grpSpPr>
        <p:sp>
          <p:nvSpPr>
            <p:cNvPr id="37" name="직사각형 36"/>
            <p:cNvSpPr/>
            <p:nvPr/>
          </p:nvSpPr>
          <p:spPr>
            <a:xfrm>
              <a:off x="7598201" y="2905344"/>
              <a:ext cx="2393284" cy="270843"/>
            </a:xfrm>
            <a:prstGeom prst="rect">
              <a:avLst/>
            </a:prstGeom>
            <a:noFill/>
          </p:spPr>
          <p:txBody>
            <a:bodyPr wrap="none" lIns="0" tIns="0" rIns="0" bIns="0" anchor="t">
              <a:spAutoFit/>
            </a:bodyPr>
            <a:lstStyle/>
            <a:p>
              <a:pPr latinLnBrk="0">
                <a:lnSpc>
                  <a:spcPct val="110000"/>
                </a:lnSpc>
                <a:spcAft>
                  <a:spcPts val="263"/>
                </a:spcAft>
                <a:buClr>
                  <a:srgbClr val="FE781F"/>
                </a:buClr>
                <a:buSzPct val="70000"/>
              </a:pPr>
              <a:r>
                <a:rPr lang="en-US" altLang="ko-KR" sz="1600" b="1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R&amp;D </a:t>
              </a:r>
              <a:r>
                <a:rPr lang="ko-KR" altLang="en-US" sz="1600" b="1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프로젝트 </a:t>
              </a:r>
              <a:r>
                <a:rPr lang="ko-KR" altLang="en-US" sz="1600" b="1" spc="-10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리스크</a:t>
              </a:r>
              <a:r>
                <a:rPr lang="ko-KR" altLang="en-US" sz="1600" b="1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관리 </a:t>
              </a:r>
            </a:p>
          </p:txBody>
        </p:sp>
        <p:sp>
          <p:nvSpPr>
            <p:cNvPr id="38" name="이등변 삼각형 37"/>
            <p:cNvSpPr/>
            <p:nvPr/>
          </p:nvSpPr>
          <p:spPr>
            <a:xfrm rot="5400000">
              <a:off x="7418001" y="2965841"/>
              <a:ext cx="147536" cy="126830"/>
            </a:xfrm>
            <a:prstGeom prst="triangle">
              <a:avLst/>
            </a:prstGeom>
            <a:gradFill flip="none" rotWithShape="1">
              <a:gsLst>
                <a:gs pos="49000">
                  <a:srgbClr val="3678AD"/>
                </a:gs>
                <a:gs pos="50000">
                  <a:srgbClr val="0F5FA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spc="-1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43" name="그림 42"/>
          <p:cNvPicPr>
            <a:picLocks noChangeAspect="1"/>
          </p:cNvPicPr>
          <p:nvPr/>
        </p:nvPicPr>
        <p:blipFill rotWithShape="1">
          <a:blip r:embed="rId5" cstate="print"/>
          <a:srcRect r="24527" b="19621"/>
          <a:stretch/>
        </p:blipFill>
        <p:spPr>
          <a:xfrm>
            <a:off x="251815" y="1840546"/>
            <a:ext cx="5269262" cy="4034474"/>
          </a:xfrm>
          <a:prstGeom prst="rect">
            <a:avLst/>
          </a:prstGeom>
        </p:spPr>
      </p:pic>
      <p:grpSp>
        <p:nvGrpSpPr>
          <p:cNvPr id="40" name="그룹 39"/>
          <p:cNvGrpSpPr/>
          <p:nvPr/>
        </p:nvGrpSpPr>
        <p:grpSpPr>
          <a:xfrm>
            <a:off x="280593" y="4018815"/>
            <a:ext cx="1162050" cy="269081"/>
            <a:chOff x="10438286" y="2051050"/>
            <a:chExt cx="2304803" cy="4897438"/>
          </a:xfrm>
        </p:grpSpPr>
        <p:sp>
          <p:nvSpPr>
            <p:cNvPr id="41" name="직사각형 40"/>
            <p:cNvSpPr/>
            <p:nvPr/>
          </p:nvSpPr>
          <p:spPr>
            <a:xfrm>
              <a:off x="10438286" y="2051050"/>
              <a:ext cx="2304803" cy="4897438"/>
            </a:xfrm>
            <a:prstGeom prst="rect">
              <a:avLst/>
            </a:prstGeom>
            <a:noFill/>
            <a:ln w="41275">
              <a:solidFill>
                <a:schemeClr val="bg1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10438286" y="2051050"/>
              <a:ext cx="2304803" cy="4897438"/>
            </a:xfrm>
            <a:prstGeom prst="rect">
              <a:avLst/>
            </a:prstGeom>
            <a:noFill/>
            <a:ln w="25400">
              <a:solidFill>
                <a:srgbClr val="C43422"/>
              </a:solidFill>
              <a:prstDash val="sysDot"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43568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2. ’20</a:t>
            </a:r>
            <a:r>
              <a:rPr lang="ko-KR" altLang="en-US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년 중소기업 </a:t>
            </a:r>
            <a:r>
              <a:rPr lang="en-US" altLang="ko-KR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R&amp;D</a:t>
            </a:r>
            <a:r>
              <a:rPr lang="ko-KR" altLang="en-US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의 달라지는 점</a:t>
            </a:r>
            <a:endParaRPr lang="ko-KR" altLang="en-US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E270DE-0CE4-4095-AA34-348F64AA0987}" type="slidenum">
              <a:rPr lang="ko-KR" altLang="en-US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pPr/>
              <a:t>3</a:t>
            </a:fld>
            <a:endParaRPr lang="ko-KR" altLang="en-US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pic>
        <p:nvPicPr>
          <p:cNvPr id="7" name="_x404261400" descr="EMB0000525c22c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4" r="897" b="1376"/>
          <a:stretch>
            <a:fillRect/>
          </a:stretch>
        </p:blipFill>
        <p:spPr bwMode="auto">
          <a:xfrm>
            <a:off x="524669" y="1603424"/>
            <a:ext cx="8247062" cy="466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모서리가 둥근 직사각형 7"/>
          <p:cNvSpPr/>
          <p:nvPr/>
        </p:nvSpPr>
        <p:spPr>
          <a:xfrm>
            <a:off x="620759" y="1112018"/>
            <a:ext cx="2918211" cy="354509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현행 </a:t>
            </a:r>
            <a:r>
              <a:rPr lang="en-US" altLang="ko-KR" sz="1600" b="1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R&amp;D </a:t>
            </a:r>
            <a:r>
              <a:rPr lang="ko-KR" altLang="en-US" sz="1600" b="1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사업구조</a:t>
            </a:r>
            <a:r>
              <a:rPr lang="en-US" altLang="ko-KR" sz="1600" b="1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(’18</a:t>
            </a:r>
            <a:r>
              <a:rPr lang="ko-KR" altLang="en-US" sz="1600" b="1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en-US" altLang="ko-KR" sz="1600" b="1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1600" b="1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757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2. ’20</a:t>
            </a:r>
            <a:r>
              <a:rPr lang="ko-KR" altLang="en-US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년 중소기업 </a:t>
            </a:r>
            <a:r>
              <a:rPr lang="en-US" altLang="ko-KR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R&amp;D</a:t>
            </a:r>
            <a:r>
              <a:rPr lang="ko-KR" altLang="en-US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의 달라지는 점</a:t>
            </a:r>
            <a:endParaRPr lang="ko-KR" altLang="en-US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2962275" y="1058439"/>
            <a:ext cx="6181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400" b="1" kern="0" spc="-150" dirty="0" smtClean="0">
                <a:solidFill>
                  <a:srgbClr val="005392"/>
                </a:solidFill>
                <a:effectLst>
                  <a:glow rad="101600">
                    <a:prstClr val="white">
                      <a:lumMod val="85000"/>
                      <a:alpha val="60000"/>
                    </a:prstClr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“</a:t>
            </a:r>
            <a:r>
              <a:rPr lang="ko-KR" altLang="en-US" sz="2400" b="1" kern="0" spc="-150" dirty="0" smtClean="0">
                <a:solidFill>
                  <a:srgbClr val="005392"/>
                </a:solidFill>
                <a:effectLst>
                  <a:glow rad="101600">
                    <a:prstClr val="white">
                      <a:lumMod val="85000"/>
                      <a:alpha val="60000"/>
                    </a:prstClr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혁신역량 제고를 위한 </a:t>
            </a:r>
            <a:r>
              <a:rPr lang="ko-KR" altLang="en-US" sz="2400" b="1" kern="0" spc="-150" dirty="0" smtClean="0">
                <a:solidFill>
                  <a:srgbClr val="00B0F0"/>
                </a:solidFill>
                <a:effectLst>
                  <a:glow rad="101600">
                    <a:prstClr val="white">
                      <a:lumMod val="85000"/>
                      <a:alpha val="60000"/>
                    </a:prstClr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사업구조 개편</a:t>
            </a:r>
            <a:r>
              <a:rPr lang="en-US" altLang="ko-KR" sz="2400" b="1" kern="0" spc="-150" dirty="0" smtClean="0">
                <a:solidFill>
                  <a:srgbClr val="005392"/>
                </a:solidFill>
                <a:effectLst>
                  <a:glow rad="101600">
                    <a:prstClr val="white">
                      <a:lumMod val="85000"/>
                      <a:alpha val="60000"/>
                    </a:prstClr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”</a:t>
            </a:r>
            <a:endParaRPr lang="ko-KR" altLang="en-US" sz="2400" b="1" kern="0" spc="-150" dirty="0">
              <a:solidFill>
                <a:srgbClr val="005392"/>
              </a:solidFill>
              <a:effectLst>
                <a:glow rad="101600">
                  <a:prstClr val="white">
                    <a:lumMod val="85000"/>
                    <a:alpha val="60000"/>
                  </a:prstClr>
                </a:glo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E270DE-0CE4-4095-AA34-348F64AA0987}" type="slidenum">
              <a:rPr lang="ko-KR" altLang="en-US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pPr/>
              <a:t>4</a:t>
            </a:fld>
            <a:endParaRPr lang="ko-KR" altLang="en-US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620759" y="1112018"/>
            <a:ext cx="2918211" cy="354509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R&amp;D </a:t>
            </a:r>
            <a:r>
              <a:rPr lang="ko-KR" altLang="en-US" sz="1600" b="1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사업구조 개편방향</a:t>
            </a:r>
            <a:endParaRPr lang="en-US" altLang="ko-KR" sz="1600" b="1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373738288" descr="EMB00002d782e6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332" y="1543849"/>
            <a:ext cx="7512709" cy="489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991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2. ’20</a:t>
            </a:r>
            <a:r>
              <a:rPr lang="ko-KR" altLang="en-US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년 중소기업 </a:t>
            </a:r>
            <a:r>
              <a:rPr lang="en-US" altLang="ko-KR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R&amp;D</a:t>
            </a:r>
            <a:r>
              <a:rPr lang="ko-KR" altLang="en-US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의 달라지는 점</a:t>
            </a:r>
            <a:endParaRPr lang="ko-KR" altLang="en-US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247151" y="1978428"/>
            <a:ext cx="2782238" cy="4330891"/>
          </a:xfrm>
          <a:prstGeom prst="roundRect">
            <a:avLst>
              <a:gd name="adj" fmla="val 2598"/>
            </a:avLst>
          </a:prstGeom>
          <a:solidFill>
            <a:schemeClr val="bg1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ko-KR" altLang="en-US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</p:txBody>
      </p:sp>
      <p:sp>
        <p:nvSpPr>
          <p:cNvPr id="6" name="양쪽 모서리가 둥근 사각형 5"/>
          <p:cNvSpPr/>
          <p:nvPr/>
        </p:nvSpPr>
        <p:spPr>
          <a:xfrm>
            <a:off x="237795" y="1754625"/>
            <a:ext cx="2791594" cy="540000"/>
          </a:xfrm>
          <a:prstGeom prst="round2SameRect">
            <a:avLst/>
          </a:prstGeom>
          <a:solidFill>
            <a:srgbClr val="0FC1A3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kumimoji="1" lang="ko-KR" altLang="en-US" sz="1700" b="1" kern="0" spc="-15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역방향</a:t>
            </a:r>
            <a:r>
              <a:rPr kumimoji="1" lang="en-US" altLang="ko-KR" sz="1700" b="1" kern="0" spc="-15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kumimoji="1" lang="ko-KR" altLang="en-US" sz="1700" b="1" kern="0" spc="-15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사업지원 원칙적 금지</a:t>
            </a:r>
          </a:p>
        </p:txBody>
      </p:sp>
      <p:sp>
        <p:nvSpPr>
          <p:cNvPr id="7" name="양쪽 모서리가 둥근 사각형 6"/>
          <p:cNvSpPr/>
          <p:nvPr/>
        </p:nvSpPr>
        <p:spPr>
          <a:xfrm>
            <a:off x="3173405" y="1754625"/>
            <a:ext cx="5732470" cy="540000"/>
          </a:xfrm>
          <a:prstGeom prst="round2SameRect">
            <a:avLst/>
          </a:prstGeom>
          <a:solidFill>
            <a:srgbClr val="0087DA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kumimoji="1" lang="ko-KR" altLang="en-US" b="1" kern="0" spc="-150" dirty="0" err="1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졸업제</a:t>
            </a:r>
            <a:r>
              <a:rPr kumimoji="1" lang="ko-KR" altLang="en-US" b="1" kern="0" spc="-15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개편 및 </a:t>
            </a:r>
            <a:r>
              <a:rPr kumimoji="1" lang="ko-KR" altLang="en-US" b="1" kern="0" spc="-150" dirty="0" err="1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동시수행</a:t>
            </a:r>
            <a:r>
              <a:rPr kumimoji="1" lang="ko-KR" altLang="en-US" b="1" kern="0" spc="-15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제도 개선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0" y="116055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400" b="1" kern="0" dirty="0" smtClean="0">
                <a:solidFill>
                  <a:srgbClr val="005392"/>
                </a:solidFill>
                <a:effectLst>
                  <a:glow rad="101600">
                    <a:prstClr val="white">
                      <a:lumMod val="85000"/>
                      <a:alpha val="60000"/>
                    </a:prstClr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“</a:t>
            </a:r>
            <a:r>
              <a:rPr lang="ko-KR" altLang="en-US" sz="2400" b="1" kern="0" dirty="0" smtClean="0">
                <a:solidFill>
                  <a:srgbClr val="005392"/>
                </a:solidFill>
                <a:effectLst>
                  <a:glow rad="101600">
                    <a:prstClr val="white">
                      <a:lumMod val="85000"/>
                      <a:alpha val="60000"/>
                    </a:prstClr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혁신역량을 강화하기 위한 </a:t>
            </a:r>
            <a:r>
              <a:rPr lang="ko-KR" altLang="en-US" sz="2400" b="1" kern="0" dirty="0" smtClean="0">
                <a:solidFill>
                  <a:srgbClr val="00B0F0"/>
                </a:solidFill>
                <a:effectLst>
                  <a:glow rad="101600">
                    <a:prstClr val="white">
                      <a:lumMod val="85000"/>
                      <a:alpha val="60000"/>
                    </a:prstClr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상향식 지원 및 </a:t>
            </a:r>
            <a:r>
              <a:rPr lang="ko-KR" altLang="en-US" sz="2400" b="1" kern="0" dirty="0" err="1" smtClean="0">
                <a:solidFill>
                  <a:srgbClr val="00B0F0"/>
                </a:solidFill>
                <a:effectLst>
                  <a:glow rad="101600">
                    <a:prstClr val="white">
                      <a:lumMod val="85000"/>
                      <a:alpha val="60000"/>
                    </a:prstClr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졸업제</a:t>
            </a:r>
            <a:r>
              <a:rPr lang="ko-KR" altLang="en-US" sz="2400" b="1" kern="0" dirty="0" smtClean="0">
                <a:solidFill>
                  <a:srgbClr val="00B0F0"/>
                </a:solidFill>
                <a:effectLst>
                  <a:glow rad="101600">
                    <a:prstClr val="white">
                      <a:lumMod val="85000"/>
                      <a:alpha val="60000"/>
                    </a:prstClr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정비</a:t>
            </a:r>
            <a:r>
              <a:rPr lang="en-US" altLang="ko-KR" sz="2400" b="1" kern="0" dirty="0" smtClean="0">
                <a:solidFill>
                  <a:srgbClr val="005392"/>
                </a:solidFill>
                <a:effectLst>
                  <a:glow rad="101600">
                    <a:prstClr val="white">
                      <a:lumMod val="85000"/>
                      <a:alpha val="60000"/>
                    </a:prstClr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”</a:t>
            </a:r>
            <a:endParaRPr lang="ko-KR" altLang="en-US" sz="2400" b="1" kern="0" dirty="0">
              <a:solidFill>
                <a:srgbClr val="005392"/>
              </a:solidFill>
              <a:effectLst>
                <a:glow rad="101600">
                  <a:prstClr val="white">
                    <a:lumMod val="85000"/>
                    <a:alpha val="60000"/>
                  </a:prstClr>
                </a:glo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E270DE-0CE4-4095-AA34-348F64AA0987}" type="slidenum">
              <a:rPr lang="ko-KR" altLang="en-US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pPr/>
              <a:t>5</a:t>
            </a:fld>
            <a:endParaRPr lang="ko-KR" altLang="en-US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18748" y="2518428"/>
            <a:ext cx="1829687" cy="37227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혁신역량 </a:t>
            </a:r>
            <a:r>
              <a:rPr lang="ko-KR" altLang="en-US" sz="17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성숙</a:t>
            </a:r>
            <a:r>
              <a:rPr lang="ko-KR" altLang="en-US" b="1" spc="-15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5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단계</a:t>
            </a:r>
            <a:endParaRPr lang="en-US" altLang="ko-KR" sz="15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718748" y="3118602"/>
            <a:ext cx="1829687" cy="37227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혁신역량 </a:t>
            </a:r>
            <a:r>
              <a:rPr lang="ko-KR" altLang="en-US" sz="17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도약 </a:t>
            </a:r>
            <a:r>
              <a:rPr lang="ko-KR" altLang="en-US" sz="15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단계</a:t>
            </a:r>
            <a:endParaRPr lang="en-US" altLang="ko-KR" sz="15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18747" y="3727402"/>
            <a:ext cx="1829687" cy="37227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혁신역량 </a:t>
            </a:r>
            <a:r>
              <a:rPr lang="ko-KR" altLang="en-US" sz="17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초기 </a:t>
            </a:r>
            <a:r>
              <a:rPr lang="ko-KR" altLang="en-US" sz="1500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단계</a:t>
            </a:r>
            <a:endParaRPr lang="en-US" altLang="ko-KR" sz="15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1992" y="2862153"/>
            <a:ext cx="283196" cy="283196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1992" y="3470953"/>
            <a:ext cx="283196" cy="283196"/>
          </a:xfrm>
          <a:prstGeom prst="rect">
            <a:avLst/>
          </a:prstGeom>
        </p:spPr>
      </p:pic>
      <p:sp>
        <p:nvSpPr>
          <p:cNvPr id="29" name="모서리가 둥근 직사각형 28"/>
          <p:cNvSpPr/>
          <p:nvPr/>
        </p:nvSpPr>
        <p:spPr>
          <a:xfrm>
            <a:off x="294358" y="4346763"/>
            <a:ext cx="2678464" cy="572360"/>
          </a:xfrm>
          <a:prstGeom prst="roundRect">
            <a:avLst>
              <a:gd name="adj" fmla="val 0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1200" indent="-61200" algn="ctr">
              <a:spcBef>
                <a:spcPts val="500"/>
              </a:spcBef>
            </a:pPr>
            <a:r>
              <a:rPr kumimoji="1" lang="ko-KR" altLang="en-US" sz="1600" b="1" kern="0" spc="-190" dirty="0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초기 → </a:t>
            </a:r>
            <a:r>
              <a:rPr kumimoji="1" lang="ko-KR" altLang="en-US" sz="1600" b="1" kern="0" spc="-190" dirty="0" smtClean="0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도약 → 성숙으로의</a:t>
            </a:r>
            <a:endParaRPr kumimoji="1" lang="en-US" altLang="ko-KR" sz="1600" b="1" kern="0" spc="-190" dirty="0" smtClean="0">
              <a:solidFill>
                <a:srgbClr val="40404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1200" indent="-61200" algn="ctr">
              <a:spcBef>
                <a:spcPts val="500"/>
              </a:spcBef>
            </a:pPr>
            <a:r>
              <a:rPr kumimoji="1" lang="ko-KR" altLang="en-US" sz="1600" b="1" kern="0" spc="-150" dirty="0" smtClean="0">
                <a:solidFill>
                  <a:srgbClr val="08826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상향식 </a:t>
            </a:r>
            <a:r>
              <a:rPr kumimoji="1" lang="en-US" altLang="ko-KR" sz="1600" b="1" kern="0" spc="-150" dirty="0" smtClean="0">
                <a:solidFill>
                  <a:srgbClr val="08826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R&amp;D  </a:t>
            </a:r>
            <a:r>
              <a:rPr kumimoji="1" lang="ko-KR" altLang="en-US" sz="1600" b="1" kern="0" spc="-150" dirty="0" smtClean="0">
                <a:solidFill>
                  <a:srgbClr val="08826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지원</a:t>
            </a:r>
            <a:endParaRPr kumimoji="1" lang="en-US" altLang="ko-KR" sz="1600" b="1" kern="0" spc="-150" dirty="0" smtClean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294358" y="5126292"/>
            <a:ext cx="2678464" cy="572360"/>
          </a:xfrm>
          <a:prstGeom prst="roundRect">
            <a:avLst>
              <a:gd name="adj" fmla="val 0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1200" indent="-61200" algn="ctr">
              <a:spcBef>
                <a:spcPts val="500"/>
              </a:spcBef>
            </a:pPr>
            <a:r>
              <a:rPr kumimoji="1" lang="ko-KR" altLang="en-US" sz="1600" b="1" kern="0" dirty="0" smtClean="0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역방향 사업지원 </a:t>
            </a:r>
            <a:endParaRPr kumimoji="1" lang="en-US" altLang="ko-KR" sz="1600" b="1" kern="0" dirty="0" smtClean="0">
              <a:solidFill>
                <a:srgbClr val="40404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1200" indent="-61200" algn="ctr">
              <a:spcBef>
                <a:spcPts val="500"/>
              </a:spcBef>
            </a:pPr>
            <a:r>
              <a:rPr kumimoji="1" lang="ko-KR" altLang="en-US" sz="1600" b="1" kern="0" dirty="0" smtClean="0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원칙적 금지</a:t>
            </a:r>
            <a:endParaRPr kumimoji="1" lang="en-US" altLang="ko-KR" sz="1600" b="1" kern="0" dirty="0" smtClean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2200200" y="5902211"/>
            <a:ext cx="541454" cy="222522"/>
          </a:xfrm>
          <a:prstGeom prst="roundRect">
            <a:avLst/>
          </a:prstGeom>
          <a:solidFill>
            <a:srgbClr val="0FC1A3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kumimoji="1" lang="ko-KR" altLang="en-US" sz="1200" b="1" kern="0" spc="-15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제  외</a:t>
            </a:r>
          </a:p>
        </p:txBody>
      </p:sp>
      <p:sp>
        <p:nvSpPr>
          <p:cNvPr id="32" name="모서리가 둥근 직사각형 31"/>
          <p:cNvSpPr/>
          <p:nvPr/>
        </p:nvSpPr>
        <p:spPr>
          <a:xfrm>
            <a:off x="505108" y="5876488"/>
            <a:ext cx="2013650" cy="286180"/>
          </a:xfrm>
          <a:prstGeom prst="roundRect">
            <a:avLst>
              <a:gd name="adj" fmla="val 0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1200" indent="-61200">
              <a:spcBef>
                <a:spcPts val="500"/>
              </a:spcBef>
            </a:pPr>
            <a:r>
              <a:rPr kumimoji="1" lang="ko-KR" altLang="en-US" sz="1200" b="1" kern="0" spc="-100" dirty="0" smtClean="0">
                <a:solidFill>
                  <a:srgbClr val="08826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 </a:t>
            </a:r>
            <a:r>
              <a:rPr kumimoji="1" lang="en-US" altLang="ko-KR" sz="1200" b="1" kern="0" spc="-100" dirty="0" smtClean="0">
                <a:solidFill>
                  <a:srgbClr val="08826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R&amp;D, </a:t>
            </a:r>
            <a:r>
              <a:rPr kumimoji="1" lang="ko-KR" altLang="en-US" sz="1200" b="1" kern="0" spc="-100" dirty="0" err="1" smtClean="0">
                <a:solidFill>
                  <a:srgbClr val="08826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소부장</a:t>
            </a:r>
            <a:r>
              <a:rPr kumimoji="1" lang="ko-KR" altLang="en-US" sz="1200" b="1" kern="0" spc="-100" dirty="0" smtClean="0">
                <a:solidFill>
                  <a:srgbClr val="08826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en-US" altLang="ko-KR" sz="1200" b="1" kern="0" spc="-100" dirty="0" smtClean="0">
                <a:solidFill>
                  <a:srgbClr val="08826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R&amp;D </a:t>
            </a:r>
            <a:r>
              <a:rPr kumimoji="1" lang="ko-KR" altLang="en-US" sz="1200" b="1" kern="0" spc="-100" dirty="0" smtClean="0">
                <a:solidFill>
                  <a:srgbClr val="08826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</a:t>
            </a:r>
            <a:endParaRPr kumimoji="1" lang="en-US" altLang="ko-KR" sz="1200" b="1" kern="0" spc="-100" dirty="0" smtClean="0">
              <a:solidFill>
                <a:srgbClr val="08826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6179275" y="2482787"/>
            <a:ext cx="2628000" cy="324000"/>
          </a:xfrm>
          <a:prstGeom prst="roundRect">
            <a:avLst/>
          </a:prstGeom>
          <a:solidFill>
            <a:srgbClr val="0070C0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kumimoji="1" lang="ko-KR" altLang="en-US" sz="1400" b="1" kern="0" spc="-15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개  선</a:t>
            </a:r>
          </a:p>
        </p:txBody>
      </p:sp>
      <p:sp>
        <p:nvSpPr>
          <p:cNvPr id="40" name="모서리가 둥근 직사각형 39"/>
          <p:cNvSpPr/>
          <p:nvPr/>
        </p:nvSpPr>
        <p:spPr>
          <a:xfrm>
            <a:off x="3246967" y="2483722"/>
            <a:ext cx="2628000" cy="324000"/>
          </a:xfrm>
          <a:prstGeom prst="roundRect">
            <a:avLst/>
          </a:prstGeom>
          <a:solidFill>
            <a:srgbClr val="00B0F0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kumimoji="1" lang="ko-KR" altLang="en-US" sz="1400" b="1" kern="0" spc="-15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현  행</a:t>
            </a:r>
          </a:p>
        </p:txBody>
      </p:sp>
      <p:sp>
        <p:nvSpPr>
          <p:cNvPr id="50" name="직사각형 49"/>
          <p:cNvSpPr/>
          <p:nvPr/>
        </p:nvSpPr>
        <p:spPr>
          <a:xfrm>
            <a:off x="3246967" y="3101594"/>
            <a:ext cx="2628000" cy="15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b"/>
          <a:lstStyle/>
          <a:p>
            <a:pPr algn="ctr"/>
            <a:endParaRPr lang="en-US" altLang="ko-KR" sz="1200" dirty="0">
              <a:solidFill>
                <a:prstClr val="white">
                  <a:lumMod val="50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haroni" panose="02010803020104030203" pitchFamily="2" charset="-79"/>
            </a:endParaRPr>
          </a:p>
        </p:txBody>
      </p:sp>
      <p:sp>
        <p:nvSpPr>
          <p:cNvPr id="73" name="모서리가 둥근 직사각형 72"/>
          <p:cNvSpPr/>
          <p:nvPr/>
        </p:nvSpPr>
        <p:spPr>
          <a:xfrm>
            <a:off x="3333983" y="2979099"/>
            <a:ext cx="1310967" cy="268052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err="1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졸업제</a:t>
            </a:r>
            <a:r>
              <a:rPr lang="ko-KR" altLang="en-US" sz="1200" b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개편</a:t>
            </a:r>
            <a:endParaRPr lang="en-US" altLang="ko-KR" sz="1200" b="1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4" name="모서리가 둥근 직사각형 73"/>
          <p:cNvSpPr/>
          <p:nvPr/>
        </p:nvSpPr>
        <p:spPr>
          <a:xfrm>
            <a:off x="3373144" y="3568946"/>
            <a:ext cx="1957506" cy="878475"/>
          </a:xfrm>
          <a:prstGeom prst="roundRect">
            <a:avLst>
              <a:gd name="adj" fmla="val 0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1200" indent="-61200" algn="just">
              <a:lnSpc>
                <a:spcPct val="85000"/>
              </a:lnSpc>
              <a:spcBef>
                <a:spcPts val="500"/>
              </a:spcBef>
            </a:pPr>
            <a:r>
              <a:rPr kumimoji="1" lang="ko-KR" altLang="en-US" sz="1400" b="1" kern="0" spc="-150" dirty="0" smtClean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저변확대 </a:t>
            </a:r>
            <a:r>
              <a:rPr kumimoji="1" lang="en-US" altLang="ko-KR" sz="1400" b="1" kern="0" spc="-150" dirty="0" smtClean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R&amp;D </a:t>
            </a:r>
            <a:r>
              <a:rPr kumimoji="1" lang="en-US" altLang="ko-KR" sz="1400" b="1" kern="0" spc="-150" dirty="0" smtClean="0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</a:p>
          <a:p>
            <a:pPr marL="61200" indent="-61200" algn="just">
              <a:lnSpc>
                <a:spcPct val="85000"/>
              </a:lnSpc>
              <a:spcBef>
                <a:spcPts val="500"/>
              </a:spcBef>
            </a:pPr>
            <a:r>
              <a:rPr kumimoji="1" lang="ko-KR" altLang="en-US" sz="1400" b="1" kern="0" dirty="0" err="1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창업성장</a:t>
            </a:r>
            <a:r>
              <a:rPr kumimoji="1" lang="en-US" altLang="ko-KR" sz="1400" b="1" kern="0" dirty="0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endParaRPr kumimoji="1" lang="en-US" altLang="ko-KR" sz="1400" b="1" kern="0" dirty="0" smtClean="0">
              <a:solidFill>
                <a:srgbClr val="40404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1200" indent="-61200" algn="just">
              <a:lnSpc>
                <a:spcPct val="85000"/>
              </a:lnSpc>
              <a:spcBef>
                <a:spcPts val="500"/>
              </a:spcBef>
            </a:pPr>
            <a:r>
              <a:rPr kumimoji="1" lang="ko-KR" altLang="en-US" sz="1400" b="1" kern="0" dirty="0" err="1" smtClean="0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공정품질</a:t>
            </a:r>
            <a:r>
              <a:rPr kumimoji="1" lang="en-US" altLang="ko-KR" sz="1400" b="1" kern="0" dirty="0" smtClean="0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 </a:t>
            </a:r>
          </a:p>
          <a:p>
            <a:pPr marL="61200" indent="-61200" algn="just">
              <a:lnSpc>
                <a:spcPct val="85000"/>
              </a:lnSpc>
              <a:spcBef>
                <a:spcPts val="500"/>
              </a:spcBef>
            </a:pPr>
            <a:r>
              <a:rPr kumimoji="1" lang="ko-KR" altLang="en-US" sz="1400" b="1" kern="0" dirty="0" err="1" smtClean="0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제품서비스</a:t>
            </a:r>
            <a:r>
              <a:rPr kumimoji="1" lang="en-US" altLang="ko-KR" sz="1400" b="1" kern="0" dirty="0" smtClean="0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61200" indent="-61200" algn="just">
              <a:lnSpc>
                <a:spcPct val="85000"/>
              </a:lnSpc>
              <a:spcBef>
                <a:spcPts val="500"/>
              </a:spcBef>
            </a:pPr>
            <a:r>
              <a:rPr kumimoji="1" lang="ko-KR" altLang="en-US" sz="1400" b="1" kern="0" spc="-150" dirty="0" smtClean="0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기술전문기업협력</a:t>
            </a:r>
            <a:r>
              <a:rPr kumimoji="1" lang="en-US" altLang="ko-KR" sz="1400" b="1" kern="0" spc="-150" dirty="0" smtClean="0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R&amp;D</a:t>
            </a:r>
            <a:endParaRPr kumimoji="1" lang="en-US" altLang="ko-KR" sz="1400" b="1" kern="0" spc="-150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0" name="AutoShape 72"/>
          <p:cNvSpPr>
            <a:spLocks noChangeArrowheads="1"/>
          </p:cNvSpPr>
          <p:nvPr/>
        </p:nvSpPr>
        <p:spPr bwMode="auto">
          <a:xfrm>
            <a:off x="5915243" y="3707311"/>
            <a:ext cx="252232" cy="386271"/>
          </a:xfrm>
          <a:prstGeom prst="chevron">
            <a:avLst>
              <a:gd name="adj" fmla="val 36281"/>
            </a:avLst>
          </a:prstGeom>
          <a:gradFill>
            <a:gsLst>
              <a:gs pos="51000">
                <a:srgbClr val="007DB6"/>
              </a:gs>
              <a:gs pos="50000">
                <a:srgbClr val="1A8ABD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square" lIns="0" rIns="0" anchor="ctr"/>
          <a:lstStyle/>
          <a:p>
            <a:pPr algn="ctr" latinLnBrk="0"/>
            <a:endParaRPr kumimoji="1" lang="ko-KR" altLang="en-US" sz="1100" b="1" spc="-100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6187588" y="3087083"/>
            <a:ext cx="2628000" cy="15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b"/>
          <a:lstStyle/>
          <a:p>
            <a:pPr algn="ctr"/>
            <a:endParaRPr lang="en-US" altLang="ko-KR" sz="1200" dirty="0">
              <a:solidFill>
                <a:prstClr val="white">
                  <a:lumMod val="50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haroni" panose="02010803020104030203" pitchFamily="2" charset="-79"/>
            </a:endParaRPr>
          </a:p>
        </p:txBody>
      </p:sp>
      <p:sp>
        <p:nvSpPr>
          <p:cNvPr id="82" name="모서리가 둥근 직사각형 81"/>
          <p:cNvSpPr/>
          <p:nvPr/>
        </p:nvSpPr>
        <p:spPr>
          <a:xfrm>
            <a:off x="6274604" y="2964588"/>
            <a:ext cx="1310967" cy="268052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err="1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졸업제</a:t>
            </a:r>
            <a:r>
              <a:rPr lang="ko-KR" altLang="en-US" sz="1200" b="1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개편</a:t>
            </a:r>
            <a:endParaRPr lang="en-US" altLang="ko-KR" sz="1200" b="1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3246967" y="5065121"/>
            <a:ext cx="2628000" cy="12441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b"/>
          <a:lstStyle/>
          <a:p>
            <a:pPr algn="ctr"/>
            <a:endParaRPr lang="en-US" altLang="ko-KR" sz="1200" dirty="0">
              <a:solidFill>
                <a:prstClr val="white">
                  <a:lumMod val="50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haroni" panose="02010803020104030203" pitchFamily="2" charset="-79"/>
            </a:endParaRPr>
          </a:p>
        </p:txBody>
      </p:sp>
      <p:sp>
        <p:nvSpPr>
          <p:cNvPr id="84" name="모서리가 둥근 직사각형 83"/>
          <p:cNvSpPr/>
          <p:nvPr/>
        </p:nvSpPr>
        <p:spPr>
          <a:xfrm>
            <a:off x="3333983" y="4904527"/>
            <a:ext cx="1310967" cy="268052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pc="-150" dirty="0" err="1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동시수행</a:t>
            </a:r>
            <a:r>
              <a:rPr lang="ko-KR" altLang="en-US" sz="1200" b="1" spc="-150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과제 수</a:t>
            </a:r>
            <a:endParaRPr lang="en-US" altLang="ko-KR" sz="1200" b="1" spc="-15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5" name="모서리가 둥근 직사각형 84"/>
          <p:cNvSpPr/>
          <p:nvPr/>
        </p:nvSpPr>
        <p:spPr>
          <a:xfrm>
            <a:off x="3789117" y="5398963"/>
            <a:ext cx="1550291" cy="572360"/>
          </a:xfrm>
          <a:prstGeom prst="roundRect">
            <a:avLst>
              <a:gd name="adj" fmla="val 0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1200" indent="-61200" algn="just">
              <a:spcBef>
                <a:spcPts val="500"/>
              </a:spcBef>
            </a:pPr>
            <a:r>
              <a:rPr kumimoji="1" lang="ko-KR" altLang="en-US" sz="1400" b="1" kern="0" spc="-150" dirty="0" err="1" smtClean="0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동시수행</a:t>
            </a:r>
            <a:r>
              <a:rPr kumimoji="1" lang="ko-KR" altLang="en-US" sz="1400" b="1" kern="0" spc="-150" dirty="0" smtClean="0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과제 수 </a:t>
            </a:r>
            <a:r>
              <a:rPr kumimoji="1" lang="en-US" altLang="ko-KR" sz="1400" b="1" kern="0" spc="-150" dirty="0" smtClean="0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kumimoji="1" lang="ko-KR" altLang="en-US" sz="1400" b="1" kern="0" spc="-150" dirty="0" smtClean="0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</a:t>
            </a:r>
            <a:endParaRPr kumimoji="1" lang="en-US" altLang="ko-KR" sz="1400" b="1" kern="0" spc="-150" dirty="0" smtClean="0">
              <a:solidFill>
                <a:srgbClr val="40404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7" name="AutoShape 72"/>
          <p:cNvSpPr>
            <a:spLocks noChangeArrowheads="1"/>
          </p:cNvSpPr>
          <p:nvPr/>
        </p:nvSpPr>
        <p:spPr bwMode="auto">
          <a:xfrm>
            <a:off x="5915243" y="5509066"/>
            <a:ext cx="252232" cy="386271"/>
          </a:xfrm>
          <a:prstGeom prst="chevron">
            <a:avLst>
              <a:gd name="adj" fmla="val 36281"/>
            </a:avLst>
          </a:prstGeom>
          <a:gradFill>
            <a:gsLst>
              <a:gs pos="51000">
                <a:srgbClr val="007DB6"/>
              </a:gs>
              <a:gs pos="50000">
                <a:srgbClr val="1A8ABD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square" lIns="0" rIns="0" anchor="ctr"/>
          <a:lstStyle/>
          <a:p>
            <a:pPr algn="ctr" latinLnBrk="0"/>
            <a:endParaRPr kumimoji="1" lang="ko-KR" altLang="en-US" sz="1100" b="1" spc="-100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88" name="직사각형 87"/>
          <p:cNvSpPr/>
          <p:nvPr/>
        </p:nvSpPr>
        <p:spPr>
          <a:xfrm>
            <a:off x="6187588" y="5050610"/>
            <a:ext cx="2628000" cy="12441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b"/>
          <a:lstStyle/>
          <a:p>
            <a:pPr algn="ctr"/>
            <a:endParaRPr lang="en-US" altLang="ko-KR" sz="1200" dirty="0">
              <a:solidFill>
                <a:prstClr val="white">
                  <a:lumMod val="50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haroni" panose="02010803020104030203" pitchFamily="2" charset="-79"/>
            </a:endParaRPr>
          </a:p>
        </p:txBody>
      </p:sp>
      <p:sp>
        <p:nvSpPr>
          <p:cNvPr id="89" name="모서리가 둥근 직사각형 88"/>
          <p:cNvSpPr/>
          <p:nvPr/>
        </p:nvSpPr>
        <p:spPr>
          <a:xfrm>
            <a:off x="6274604" y="4890016"/>
            <a:ext cx="1310967" cy="268052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pc="-150" dirty="0" err="1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동시수행</a:t>
            </a:r>
            <a:r>
              <a:rPr lang="ko-KR" altLang="en-US" sz="1200" b="1" spc="-15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과제 수</a:t>
            </a:r>
            <a:endParaRPr lang="en-US" altLang="ko-KR" sz="1200" b="1" spc="-15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0" name="모서리가 둥근 직사각형 89"/>
          <p:cNvSpPr/>
          <p:nvPr/>
        </p:nvSpPr>
        <p:spPr>
          <a:xfrm>
            <a:off x="6157950" y="5112783"/>
            <a:ext cx="2657637" cy="572360"/>
          </a:xfrm>
          <a:prstGeom prst="roundRect">
            <a:avLst>
              <a:gd name="adj" fmla="val 0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1200" indent="-61200" algn="ctr">
              <a:spcBef>
                <a:spcPts val="500"/>
              </a:spcBef>
            </a:pPr>
            <a:r>
              <a:rPr kumimoji="1" lang="ko-KR" altLang="en-US" sz="1400" b="1" kern="0" spc="-150" dirty="0" err="1" smtClean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단독형</a:t>
            </a:r>
            <a:r>
              <a:rPr kumimoji="1" lang="ko-KR" altLang="en-US" sz="1400" b="1" kern="0" spc="-150" dirty="0" smtClean="0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en-US" altLang="ko-KR" sz="1400" b="1" kern="0" spc="-150" dirty="0" smtClean="0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R&amp;D</a:t>
            </a:r>
            <a:r>
              <a:rPr kumimoji="1" lang="ko-KR" altLang="en-US" sz="1400" b="1" kern="0" spc="-150" dirty="0" smtClean="0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kumimoji="1" lang="en-US" altLang="ko-KR" sz="1400" b="1" kern="0" spc="-150" dirty="0" smtClean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kumimoji="1" lang="ko-KR" altLang="en-US" sz="1400" b="1" kern="0" spc="-150" dirty="0" smtClean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</a:t>
            </a:r>
            <a:r>
              <a:rPr kumimoji="1" lang="ko-KR" altLang="en-US" sz="1400" b="1" kern="0" spc="-150" dirty="0" smtClean="0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까지</a:t>
            </a:r>
            <a:endParaRPr kumimoji="1" lang="en-US" altLang="ko-KR" sz="1400" b="1" kern="0" spc="-150" dirty="0" smtClean="0">
              <a:solidFill>
                <a:srgbClr val="40404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9" name="모서리가 둥근 직사각형 98"/>
          <p:cNvSpPr/>
          <p:nvPr/>
        </p:nvSpPr>
        <p:spPr>
          <a:xfrm>
            <a:off x="6385417" y="3304378"/>
            <a:ext cx="2310908" cy="878475"/>
          </a:xfrm>
          <a:prstGeom prst="roundRect">
            <a:avLst>
              <a:gd name="adj" fmla="val 0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1200" indent="-61200" algn="ctr">
              <a:lnSpc>
                <a:spcPct val="80000"/>
              </a:lnSpc>
              <a:spcBef>
                <a:spcPts val="500"/>
              </a:spcBef>
            </a:pPr>
            <a:endParaRPr kumimoji="1" lang="en-US" altLang="ko-KR" sz="1400" b="1" kern="0" spc="-300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2" name="모서리가 둥근 직사각형 41"/>
          <p:cNvSpPr/>
          <p:nvPr/>
        </p:nvSpPr>
        <p:spPr>
          <a:xfrm>
            <a:off x="6475246" y="3543903"/>
            <a:ext cx="1509078" cy="878475"/>
          </a:xfrm>
          <a:prstGeom prst="roundRect">
            <a:avLst>
              <a:gd name="adj" fmla="val 0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1200" indent="-61200" algn="just">
              <a:spcBef>
                <a:spcPts val="500"/>
              </a:spcBef>
            </a:pPr>
            <a:r>
              <a:rPr kumimoji="1" lang="ko-KR" altLang="en-US" sz="1400" b="1" kern="0" spc="-150" dirty="0" err="1" smtClean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단독형</a:t>
            </a:r>
            <a:r>
              <a:rPr kumimoji="1" lang="ko-KR" altLang="en-US" sz="1400" b="1" kern="0" spc="-150" dirty="0" smtClean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en-US" altLang="ko-KR" sz="1400" b="1" kern="0" spc="-150" dirty="0" smtClean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R&amp;D </a:t>
            </a:r>
            <a:r>
              <a:rPr kumimoji="1" lang="en-US" altLang="ko-KR" sz="1400" b="1" kern="0" spc="-150" dirty="0" smtClean="0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</a:p>
          <a:p>
            <a:pPr marL="61200" indent="-61200" algn="just">
              <a:spcBef>
                <a:spcPts val="500"/>
              </a:spcBef>
            </a:pPr>
            <a:r>
              <a:rPr kumimoji="1" lang="ko-KR" altLang="en-US" sz="1400" b="1" kern="0" spc="-150" dirty="0" smtClean="0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기술혁신</a:t>
            </a:r>
            <a:r>
              <a:rPr kumimoji="1" lang="en-US" altLang="ko-KR" sz="1400" b="1" kern="0" spc="-150" dirty="0" smtClean="0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61200" indent="-61200" algn="just">
              <a:spcBef>
                <a:spcPts val="500"/>
              </a:spcBef>
            </a:pPr>
            <a:r>
              <a:rPr kumimoji="1" lang="ko-KR" altLang="en-US" sz="1400" b="1" kern="0" spc="-150" dirty="0" err="1" smtClean="0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창업성장</a:t>
            </a:r>
            <a:r>
              <a:rPr kumimoji="1" lang="en-US" altLang="ko-KR" sz="1400" b="1" kern="0" spc="-150" dirty="0" smtClean="0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61200" indent="-61200" algn="just">
              <a:spcBef>
                <a:spcPts val="500"/>
              </a:spcBef>
            </a:pPr>
            <a:r>
              <a:rPr kumimoji="1" lang="ko-KR" altLang="en-US" sz="1400" b="1" kern="0" spc="-150" dirty="0" err="1" smtClean="0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예비가젤</a:t>
            </a:r>
            <a:endParaRPr kumimoji="1" lang="en-US" altLang="ko-KR" sz="1400" b="1" kern="0" spc="-150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타원 46"/>
          <p:cNvSpPr/>
          <p:nvPr/>
        </p:nvSpPr>
        <p:spPr>
          <a:xfrm>
            <a:off x="4867501" y="3477461"/>
            <a:ext cx="819150" cy="817007"/>
          </a:xfrm>
          <a:prstGeom prst="ellipse">
            <a:avLst/>
          </a:prstGeom>
          <a:solidFill>
            <a:schemeClr val="bg1"/>
          </a:solidFill>
          <a:ln w="76200">
            <a:solidFill>
              <a:srgbClr val="81D3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b="1" spc="-240" dirty="0" smtClean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총 </a:t>
            </a:r>
            <a:r>
              <a:rPr lang="en-US" altLang="ko-KR" sz="2400" b="1" spc="-24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600" b="1" spc="-240" dirty="0" smtClean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회까지</a:t>
            </a:r>
            <a:endParaRPr lang="ko-KR" altLang="en-US" sz="1600" b="1" spc="-240" dirty="0">
              <a:solidFill>
                <a:schemeClr val="accent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7823601" y="3488341"/>
            <a:ext cx="819150" cy="817007"/>
          </a:xfrm>
          <a:prstGeom prst="ellipse">
            <a:avLst/>
          </a:prstGeom>
          <a:solidFill>
            <a:schemeClr val="bg1"/>
          </a:solidFill>
          <a:ln w="76200">
            <a:solidFill>
              <a:srgbClr val="81D3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b="1" spc="-240" dirty="0" smtClean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총 </a:t>
            </a:r>
            <a:r>
              <a:rPr lang="en-US" altLang="ko-KR" sz="2400" b="1" spc="-24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600" b="1" spc="-240" dirty="0" smtClean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회까지</a:t>
            </a:r>
            <a:endParaRPr lang="ko-KR" altLang="en-US" sz="1600" b="1" spc="-240" dirty="0">
              <a:solidFill>
                <a:schemeClr val="accent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6466930" y="5704836"/>
            <a:ext cx="612000" cy="216000"/>
          </a:xfrm>
          <a:prstGeom prst="roundRect">
            <a:avLst/>
          </a:prstGeom>
          <a:solidFill>
            <a:srgbClr val="3B5DB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kumimoji="1" lang="ko-KR" altLang="en-US" sz="1200" b="1" kern="0" spc="-150" dirty="0" err="1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단독형</a:t>
            </a:r>
            <a:endParaRPr kumimoji="1" lang="ko-KR" altLang="en-US" sz="1200" b="1" kern="0" spc="-150" dirty="0" smtClean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7285600" y="5687486"/>
            <a:ext cx="612000" cy="216000"/>
          </a:xfrm>
          <a:prstGeom prst="roundRect">
            <a:avLst/>
          </a:prstGeom>
          <a:solidFill>
            <a:srgbClr val="0A987D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kumimoji="1" lang="ko-KR" altLang="en-US" sz="1200" b="1" kern="0" spc="-150" dirty="0" err="1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협력형</a:t>
            </a:r>
            <a:endParaRPr kumimoji="1" lang="ko-KR" altLang="en-US" sz="1200" b="1" kern="0" spc="-150" dirty="0" smtClean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6466930" y="5986395"/>
            <a:ext cx="612000" cy="216000"/>
          </a:xfrm>
          <a:prstGeom prst="roundRect">
            <a:avLst/>
          </a:prstGeom>
          <a:solidFill>
            <a:srgbClr val="0A987D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kumimoji="1" lang="ko-KR" altLang="en-US" sz="1200" b="1" kern="0" spc="-150" dirty="0" err="1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협력형</a:t>
            </a:r>
            <a:endParaRPr kumimoji="1" lang="ko-KR" altLang="en-US" sz="1200" b="1" kern="0" spc="-150" dirty="0" smtClean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</p:txBody>
      </p:sp>
      <p:sp>
        <p:nvSpPr>
          <p:cNvPr id="41" name="모서리가 둥근 직사각형 40"/>
          <p:cNvSpPr/>
          <p:nvPr/>
        </p:nvSpPr>
        <p:spPr>
          <a:xfrm>
            <a:off x="7285599" y="5979180"/>
            <a:ext cx="612000" cy="216000"/>
          </a:xfrm>
          <a:prstGeom prst="roundRect">
            <a:avLst/>
          </a:prstGeom>
          <a:solidFill>
            <a:srgbClr val="0A987D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kumimoji="1" lang="ko-KR" altLang="en-US" sz="1200" b="1" kern="0" spc="-150" dirty="0" err="1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협력형</a:t>
            </a:r>
            <a:endParaRPr kumimoji="1" lang="ko-KR" altLang="en-US" sz="1200" b="1" kern="0" spc="-150" dirty="0" smtClean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</p:txBody>
      </p:sp>
      <p:sp>
        <p:nvSpPr>
          <p:cNvPr id="3" name="덧셈 기호 2"/>
          <p:cNvSpPr/>
          <p:nvPr/>
        </p:nvSpPr>
        <p:spPr>
          <a:xfrm>
            <a:off x="7095556" y="5723591"/>
            <a:ext cx="161618" cy="163711"/>
          </a:xfrm>
          <a:prstGeom prst="mathPlu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덧셈 기호 42"/>
          <p:cNvSpPr/>
          <p:nvPr/>
        </p:nvSpPr>
        <p:spPr>
          <a:xfrm>
            <a:off x="7098327" y="6000684"/>
            <a:ext cx="161618" cy="163711"/>
          </a:xfrm>
          <a:prstGeom prst="mathPlu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모서리가 둥근 직사각형 48"/>
          <p:cNvSpPr/>
          <p:nvPr/>
        </p:nvSpPr>
        <p:spPr>
          <a:xfrm>
            <a:off x="7993208" y="5801913"/>
            <a:ext cx="607978" cy="336154"/>
          </a:xfrm>
          <a:prstGeom prst="roundRect">
            <a:avLst>
              <a:gd name="adj" fmla="val 0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1200" indent="-61200" algn="just">
              <a:lnSpc>
                <a:spcPct val="80000"/>
              </a:lnSpc>
              <a:spcBef>
                <a:spcPts val="500"/>
              </a:spcBef>
            </a:pPr>
            <a:r>
              <a:rPr kumimoji="1" lang="en-US" altLang="ko-KR" sz="1400" b="1" kern="0" spc="-80" dirty="0" smtClean="0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kumimoji="1" lang="ko-KR" altLang="en-US" sz="1400" b="1" kern="0" spc="-80" dirty="0" smtClean="0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개까지</a:t>
            </a:r>
            <a:endParaRPr kumimoji="1" lang="en-US" altLang="ko-KR" sz="1400" b="1" kern="0" spc="-80" dirty="0" smtClean="0">
              <a:solidFill>
                <a:srgbClr val="40404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1200" indent="-61200" algn="ctr">
              <a:lnSpc>
                <a:spcPct val="80000"/>
              </a:lnSpc>
              <a:spcBef>
                <a:spcPts val="500"/>
              </a:spcBef>
            </a:pPr>
            <a:r>
              <a:rPr kumimoji="1" lang="ko-KR" altLang="en-US" sz="1400" b="1" kern="0" spc="-80" dirty="0" smtClean="0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가능</a:t>
            </a:r>
            <a:endParaRPr kumimoji="1" lang="en-US" altLang="ko-KR" sz="1400" b="1" kern="0" spc="-80" dirty="0" smtClean="0">
              <a:solidFill>
                <a:srgbClr val="40404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882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2. ’20</a:t>
            </a:r>
            <a:r>
              <a:rPr lang="ko-KR" altLang="en-US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년 중소기업 </a:t>
            </a:r>
            <a:r>
              <a:rPr lang="en-US" altLang="ko-KR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R&amp;D</a:t>
            </a:r>
            <a:r>
              <a:rPr lang="ko-KR" altLang="en-US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의 달라지는 점</a:t>
            </a:r>
          </a:p>
        </p:txBody>
      </p:sp>
      <p:sp>
        <p:nvSpPr>
          <p:cNvPr id="3" name="모서리가 둥근 직사각형 2"/>
          <p:cNvSpPr/>
          <p:nvPr/>
        </p:nvSpPr>
        <p:spPr>
          <a:xfrm>
            <a:off x="6160872" y="1973600"/>
            <a:ext cx="2742406" cy="4335719"/>
          </a:xfrm>
          <a:prstGeom prst="roundRect">
            <a:avLst>
              <a:gd name="adj" fmla="val 2598"/>
            </a:avLst>
          </a:prstGeom>
          <a:solidFill>
            <a:schemeClr val="bg1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ko-KR" altLang="en-US" dirty="0" smtClean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247151" y="1978428"/>
            <a:ext cx="2782238" cy="4330891"/>
          </a:xfrm>
          <a:prstGeom prst="roundRect">
            <a:avLst>
              <a:gd name="adj" fmla="val 2598"/>
            </a:avLst>
          </a:prstGeom>
          <a:solidFill>
            <a:schemeClr val="bg1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ko-KR" altLang="en-US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</p:txBody>
      </p:sp>
      <p:sp>
        <p:nvSpPr>
          <p:cNvPr id="6" name="양쪽 모서리가 둥근 사각형 5"/>
          <p:cNvSpPr/>
          <p:nvPr/>
        </p:nvSpPr>
        <p:spPr>
          <a:xfrm>
            <a:off x="237795" y="1754625"/>
            <a:ext cx="2791594" cy="540000"/>
          </a:xfrm>
          <a:prstGeom prst="round2SameRect">
            <a:avLst/>
          </a:prstGeom>
          <a:solidFill>
            <a:srgbClr val="0FC1A3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kumimoji="1" lang="ko-KR" altLang="en-US" sz="1700" b="1" kern="0" spc="-15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신청서류 간소화 </a:t>
            </a:r>
            <a:r>
              <a:rPr kumimoji="1" lang="en-US" altLang="ko-KR" sz="1700" b="1" kern="0" spc="-15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· </a:t>
            </a:r>
            <a:r>
              <a:rPr kumimoji="1" lang="ko-KR" altLang="en-US" sz="1700" b="1" kern="0" spc="-15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온라인화</a:t>
            </a:r>
          </a:p>
        </p:txBody>
      </p:sp>
      <p:sp>
        <p:nvSpPr>
          <p:cNvPr id="7" name="양쪽 모서리가 둥근 사각형 6"/>
          <p:cNvSpPr/>
          <p:nvPr/>
        </p:nvSpPr>
        <p:spPr>
          <a:xfrm>
            <a:off x="3173405" y="1754625"/>
            <a:ext cx="2837977" cy="540000"/>
          </a:xfrm>
          <a:prstGeom prst="round2SameRect">
            <a:avLst/>
          </a:prstGeom>
          <a:solidFill>
            <a:srgbClr val="0087DA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kumimoji="1" lang="ko-KR" altLang="en-US" b="1" kern="0" spc="-150" dirty="0" err="1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요건검토</a:t>
            </a:r>
            <a:r>
              <a:rPr kumimoji="1" lang="ko-KR" altLang="en-US" b="1" kern="0" spc="-15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절차 개선</a:t>
            </a:r>
            <a:endParaRPr kumimoji="1" lang="ko-KR" altLang="en-US" b="1" kern="0" spc="-15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</p:txBody>
      </p:sp>
      <p:sp>
        <p:nvSpPr>
          <p:cNvPr id="8" name="양쪽 모서리가 둥근 사각형 7"/>
          <p:cNvSpPr/>
          <p:nvPr/>
        </p:nvSpPr>
        <p:spPr>
          <a:xfrm>
            <a:off x="6160872" y="1754625"/>
            <a:ext cx="2739071" cy="540000"/>
          </a:xfrm>
          <a:prstGeom prst="round2SameRect">
            <a:avLst/>
          </a:prstGeom>
          <a:solidFill>
            <a:srgbClr val="005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kumimoji="1" lang="ko-KR" altLang="en-US" b="1" kern="0" spc="-15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사업비 집행 자율성 확보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0" y="116055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400" b="1" kern="0" dirty="0" smtClean="0">
                <a:solidFill>
                  <a:srgbClr val="005392"/>
                </a:solidFill>
                <a:effectLst>
                  <a:glow rad="101600">
                    <a:prstClr val="white">
                      <a:lumMod val="85000"/>
                      <a:alpha val="60000"/>
                    </a:prstClr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“R&amp;D </a:t>
            </a:r>
            <a:r>
              <a:rPr lang="ko-KR" altLang="en-US" sz="2400" b="1" kern="0" dirty="0" smtClean="0">
                <a:solidFill>
                  <a:srgbClr val="005392"/>
                </a:solidFill>
                <a:effectLst>
                  <a:glow rad="101600">
                    <a:prstClr val="white">
                      <a:lumMod val="85000"/>
                      <a:alpha val="60000"/>
                    </a:prstClr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이용의 </a:t>
            </a:r>
            <a:r>
              <a:rPr lang="ko-KR" altLang="en-US" sz="2400" b="1" kern="0" dirty="0" smtClean="0">
                <a:solidFill>
                  <a:srgbClr val="00B0F0"/>
                </a:solidFill>
                <a:effectLst>
                  <a:glow rad="101600">
                    <a:prstClr val="white">
                      <a:lumMod val="85000"/>
                      <a:alpha val="60000"/>
                    </a:prstClr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고객 편의성 </a:t>
            </a:r>
            <a:r>
              <a:rPr lang="ko-KR" altLang="en-US" sz="2400" b="1" kern="0" dirty="0" smtClean="0">
                <a:solidFill>
                  <a:srgbClr val="005392"/>
                </a:solidFill>
                <a:effectLst>
                  <a:glow rad="101600">
                    <a:prstClr val="white">
                      <a:lumMod val="85000"/>
                      <a:alpha val="60000"/>
                    </a:prstClr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제고</a:t>
            </a:r>
            <a:r>
              <a:rPr lang="en-US" altLang="ko-KR" sz="2400" b="1" kern="0" dirty="0" smtClean="0">
                <a:solidFill>
                  <a:srgbClr val="005392"/>
                </a:solidFill>
                <a:effectLst>
                  <a:glow rad="101600">
                    <a:prstClr val="white">
                      <a:lumMod val="85000"/>
                      <a:alpha val="60000"/>
                    </a:prstClr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”</a:t>
            </a:r>
            <a:endParaRPr lang="ko-KR" altLang="en-US" sz="2400" b="1" kern="0" dirty="0">
              <a:solidFill>
                <a:srgbClr val="005392"/>
              </a:solidFill>
              <a:effectLst>
                <a:glow rad="101600">
                  <a:prstClr val="white">
                    <a:lumMod val="85000"/>
                    <a:alpha val="60000"/>
                  </a:prstClr>
                </a:glo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294360" y="2440794"/>
            <a:ext cx="2678464" cy="572360"/>
          </a:xfrm>
          <a:prstGeom prst="roundRect">
            <a:avLst>
              <a:gd name="adj" fmla="val 0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1200" indent="-61200" algn="ctr">
              <a:spcBef>
                <a:spcPts val="500"/>
              </a:spcBef>
            </a:pPr>
            <a:r>
              <a:rPr kumimoji="1" lang="ko-KR" altLang="en-US" sz="1600" b="1" kern="0" spc="-150" dirty="0" smtClean="0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과제 신청 시</a:t>
            </a:r>
            <a:endParaRPr kumimoji="1" lang="en-US" altLang="ko-KR" sz="1600" b="1" kern="0" spc="-150" dirty="0" smtClean="0">
              <a:solidFill>
                <a:srgbClr val="40404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1200" indent="-61200" algn="ctr">
              <a:spcBef>
                <a:spcPts val="500"/>
              </a:spcBef>
            </a:pPr>
            <a:r>
              <a:rPr kumimoji="1" lang="ko-KR" altLang="en-US" sz="1600" b="1" kern="0" spc="-150" dirty="0" smtClean="0">
                <a:solidFill>
                  <a:srgbClr val="08826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제출서류의 간소화</a:t>
            </a:r>
            <a:endParaRPr kumimoji="1" lang="en-US" altLang="ko-KR" sz="1600" b="1" kern="0" spc="-150" dirty="0" smtClean="0">
              <a:solidFill>
                <a:srgbClr val="08826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89653" y="3424619"/>
            <a:ext cx="2322560" cy="994128"/>
          </a:xfrm>
          <a:prstGeom prst="roundRect">
            <a:avLst>
              <a:gd name="adj" fmla="val 10903"/>
            </a:avLst>
          </a:prstGeom>
          <a:solidFill>
            <a:schemeClr val="accent6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08000" rtlCol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ko-KR" sz="1400" b="1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(5</a:t>
            </a:r>
            <a:r>
              <a:rPr lang="ko-KR" altLang="en-US" sz="1400" b="1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</a:t>
            </a:r>
            <a:r>
              <a:rPr lang="en-US" altLang="ko-KR" sz="1400" b="1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40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사업계획서</a:t>
            </a:r>
            <a:r>
              <a:rPr lang="en-US" altLang="ko-KR" sz="140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en-US" altLang="ko-KR" sz="140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en-US" sz="140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각종 동의서 등</a:t>
            </a:r>
            <a:endParaRPr lang="en-US" altLang="ko-KR" sz="1400" spc="-150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3313812" y="2556422"/>
            <a:ext cx="2574994" cy="790375"/>
          </a:xfrm>
          <a:prstGeom prst="roundRect">
            <a:avLst>
              <a:gd name="adj" fmla="val 6846"/>
            </a:avLst>
          </a:prstGeom>
          <a:solidFill>
            <a:schemeClr val="bg1"/>
          </a:solidFill>
          <a:ln>
            <a:noFill/>
          </a:ln>
          <a:effectLst>
            <a:outerShdw blurRad="177800" dist="889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61200" indent="-61200" algn="ctr">
              <a:spcBef>
                <a:spcPts val="500"/>
              </a:spcBef>
            </a:pPr>
            <a:r>
              <a:rPr kumimoji="1" lang="ko-KR" altLang="en-US" sz="1600" b="1" kern="0" spc="-15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지원 기업 자가진단</a:t>
            </a:r>
            <a:endParaRPr kumimoji="1" lang="en-US" altLang="ko-KR" sz="1600" b="1" kern="0" spc="-150" dirty="0" smtClean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Freeform 11"/>
          <p:cNvSpPr>
            <a:spLocks noEditPoints="1"/>
          </p:cNvSpPr>
          <p:nvPr/>
        </p:nvSpPr>
        <p:spPr bwMode="auto">
          <a:xfrm flipH="1">
            <a:off x="5538396" y="2916593"/>
            <a:ext cx="350410" cy="430205"/>
          </a:xfrm>
          <a:custGeom>
            <a:avLst/>
            <a:gdLst>
              <a:gd name="T0" fmla="*/ 1930 w 2831"/>
              <a:gd name="T1" fmla="*/ 2787 h 3472"/>
              <a:gd name="T2" fmla="*/ 1791 w 2831"/>
              <a:gd name="T3" fmla="*/ 2855 h 3472"/>
              <a:gd name="T4" fmla="*/ 2114 w 2831"/>
              <a:gd name="T5" fmla="*/ 3172 h 3472"/>
              <a:gd name="T6" fmla="*/ 2628 w 2831"/>
              <a:gd name="T7" fmla="*/ 2656 h 3472"/>
              <a:gd name="T8" fmla="*/ 2538 w 2831"/>
              <a:gd name="T9" fmla="*/ 2529 h 3472"/>
              <a:gd name="T10" fmla="*/ 1440 w 2831"/>
              <a:gd name="T11" fmla="*/ 2529 h 3472"/>
              <a:gd name="T12" fmla="*/ 914 w 2831"/>
              <a:gd name="T13" fmla="*/ 2569 h 3472"/>
              <a:gd name="T14" fmla="*/ 928 w 2831"/>
              <a:gd name="T15" fmla="*/ 2433 h 3472"/>
              <a:gd name="T16" fmla="*/ 807 w 2831"/>
              <a:gd name="T17" fmla="*/ 2382 h 3472"/>
              <a:gd name="T18" fmla="*/ 439 w 2831"/>
              <a:gd name="T19" fmla="*/ 2514 h 3472"/>
              <a:gd name="T20" fmla="*/ 470 w 2831"/>
              <a:gd name="T21" fmla="*/ 2433 h 3472"/>
              <a:gd name="T22" fmla="*/ 2186 w 2831"/>
              <a:gd name="T23" fmla="*/ 2182 h 3472"/>
              <a:gd name="T24" fmla="*/ 2642 w 2831"/>
              <a:gd name="T25" fmla="*/ 2371 h 3472"/>
              <a:gd name="T26" fmla="*/ 2831 w 2831"/>
              <a:gd name="T27" fmla="*/ 2827 h 3472"/>
              <a:gd name="T28" fmla="*/ 2642 w 2831"/>
              <a:gd name="T29" fmla="*/ 3283 h 3472"/>
              <a:gd name="T30" fmla="*/ 2186 w 2831"/>
              <a:gd name="T31" fmla="*/ 3472 h 3472"/>
              <a:gd name="T32" fmla="*/ 1729 w 2831"/>
              <a:gd name="T33" fmla="*/ 3283 h 3472"/>
              <a:gd name="T34" fmla="*/ 1540 w 2831"/>
              <a:gd name="T35" fmla="*/ 2827 h 3472"/>
              <a:gd name="T36" fmla="*/ 1729 w 2831"/>
              <a:gd name="T37" fmla="*/ 2371 h 3472"/>
              <a:gd name="T38" fmla="*/ 2186 w 2831"/>
              <a:gd name="T39" fmla="*/ 2182 h 3472"/>
              <a:gd name="T40" fmla="*/ 1540 w 2831"/>
              <a:gd name="T41" fmla="*/ 2083 h 3472"/>
              <a:gd name="T42" fmla="*/ 914 w 2831"/>
              <a:gd name="T43" fmla="*/ 2123 h 3472"/>
              <a:gd name="T44" fmla="*/ 928 w 2831"/>
              <a:gd name="T45" fmla="*/ 1986 h 3472"/>
              <a:gd name="T46" fmla="*/ 807 w 2831"/>
              <a:gd name="T47" fmla="*/ 1957 h 3472"/>
              <a:gd name="T48" fmla="*/ 439 w 2831"/>
              <a:gd name="T49" fmla="*/ 2088 h 3472"/>
              <a:gd name="T50" fmla="*/ 470 w 2831"/>
              <a:gd name="T51" fmla="*/ 2007 h 3472"/>
              <a:gd name="T52" fmla="*/ 944 w 2831"/>
              <a:gd name="T53" fmla="*/ 1588 h 3472"/>
              <a:gd name="T54" fmla="*/ 1786 w 2831"/>
              <a:gd name="T55" fmla="*/ 1702 h 3472"/>
              <a:gd name="T56" fmla="*/ 904 w 2831"/>
              <a:gd name="T57" fmla="*/ 1716 h 3472"/>
              <a:gd name="T58" fmla="*/ 944 w 2831"/>
              <a:gd name="T59" fmla="*/ 1588 h 3472"/>
              <a:gd name="T60" fmla="*/ 800 w 2831"/>
              <a:gd name="T61" fmla="*/ 1548 h 3472"/>
              <a:gd name="T62" fmla="*/ 430 w 2831"/>
              <a:gd name="T63" fmla="*/ 1656 h 3472"/>
              <a:gd name="T64" fmla="*/ 484 w 2831"/>
              <a:gd name="T65" fmla="*/ 1589 h 3472"/>
              <a:gd name="T66" fmla="*/ 1738 w 2831"/>
              <a:gd name="T67" fmla="*/ 1140 h 3472"/>
              <a:gd name="T68" fmla="*/ 1778 w 2831"/>
              <a:gd name="T69" fmla="*/ 1269 h 3472"/>
              <a:gd name="T70" fmla="*/ 896 w 2831"/>
              <a:gd name="T71" fmla="*/ 1255 h 3472"/>
              <a:gd name="T72" fmla="*/ 769 w 2831"/>
              <a:gd name="T73" fmla="*/ 1030 h 3472"/>
              <a:gd name="T74" fmla="*/ 616 w 2831"/>
              <a:gd name="T75" fmla="*/ 1312 h 3472"/>
              <a:gd name="T76" fmla="*/ 423 w 2831"/>
              <a:gd name="T77" fmla="*/ 1202 h 3472"/>
              <a:gd name="T78" fmla="*/ 496 w 2831"/>
              <a:gd name="T79" fmla="*/ 1154 h 3472"/>
              <a:gd name="T80" fmla="*/ 548 w 2831"/>
              <a:gd name="T81" fmla="*/ 372 h 3472"/>
              <a:gd name="T82" fmla="*/ 681 w 2831"/>
              <a:gd name="T83" fmla="*/ 618 h 3472"/>
              <a:gd name="T84" fmla="*/ 1588 w 2831"/>
              <a:gd name="T85" fmla="*/ 597 h 3472"/>
              <a:gd name="T86" fmla="*/ 1683 w 2831"/>
              <a:gd name="T87" fmla="*/ 347 h 3472"/>
              <a:gd name="T88" fmla="*/ 2201 w 2831"/>
              <a:gd name="T89" fmla="*/ 438 h 3472"/>
              <a:gd name="T90" fmla="*/ 2118 w 2831"/>
              <a:gd name="T91" fmla="*/ 2037 h 3472"/>
              <a:gd name="T92" fmla="*/ 1412 w 2831"/>
              <a:gd name="T93" fmla="*/ 3005 h 3472"/>
              <a:gd name="T94" fmla="*/ 47 w 2831"/>
              <a:gd name="T95" fmla="*/ 3054 h 3472"/>
              <a:gd name="T96" fmla="*/ 21 w 2831"/>
              <a:gd name="T97" fmla="*/ 455 h 3472"/>
              <a:gd name="T98" fmla="*/ 1118 w 2831"/>
              <a:gd name="T99" fmla="*/ 99 h 3472"/>
              <a:gd name="T100" fmla="*/ 1053 w 2831"/>
              <a:gd name="T101" fmla="*/ 211 h 3472"/>
              <a:gd name="T102" fmla="*/ 1182 w 2831"/>
              <a:gd name="T103" fmla="*/ 211 h 3472"/>
              <a:gd name="T104" fmla="*/ 1118 w 2831"/>
              <a:gd name="T105" fmla="*/ 99 h 3472"/>
              <a:gd name="T106" fmla="*/ 1268 w 2831"/>
              <a:gd name="T107" fmla="*/ 85 h 3472"/>
              <a:gd name="T108" fmla="*/ 1328 w 2831"/>
              <a:gd name="T109" fmla="*/ 238 h 3472"/>
              <a:gd name="T110" fmla="*/ 1564 w 2831"/>
              <a:gd name="T111" fmla="*/ 312 h 3472"/>
              <a:gd name="T112" fmla="*/ 1547 w 2831"/>
              <a:gd name="T113" fmla="*/ 503 h 3472"/>
              <a:gd name="T114" fmla="*/ 711 w 2831"/>
              <a:gd name="T115" fmla="*/ 521 h 3472"/>
              <a:gd name="T116" fmla="*/ 657 w 2831"/>
              <a:gd name="T117" fmla="*/ 338 h 3472"/>
              <a:gd name="T118" fmla="*/ 889 w 2831"/>
              <a:gd name="T119" fmla="*/ 245 h 3472"/>
              <a:gd name="T120" fmla="*/ 954 w 2831"/>
              <a:gd name="T121" fmla="*/ 112 h 3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31" h="3472">
                <a:moveTo>
                  <a:pt x="2538" y="2529"/>
                </a:moveTo>
                <a:lnTo>
                  <a:pt x="2517" y="2531"/>
                </a:lnTo>
                <a:lnTo>
                  <a:pt x="2496" y="2537"/>
                </a:lnTo>
                <a:lnTo>
                  <a:pt x="2476" y="2547"/>
                </a:lnTo>
                <a:lnTo>
                  <a:pt x="2459" y="2563"/>
                </a:lnTo>
                <a:lnTo>
                  <a:pt x="2124" y="2939"/>
                </a:lnTo>
                <a:lnTo>
                  <a:pt x="1950" y="2800"/>
                </a:lnTo>
                <a:lnTo>
                  <a:pt x="1930" y="2787"/>
                </a:lnTo>
                <a:lnTo>
                  <a:pt x="1909" y="2780"/>
                </a:lnTo>
                <a:lnTo>
                  <a:pt x="1888" y="2778"/>
                </a:lnTo>
                <a:lnTo>
                  <a:pt x="1866" y="2780"/>
                </a:lnTo>
                <a:lnTo>
                  <a:pt x="1845" y="2787"/>
                </a:lnTo>
                <a:lnTo>
                  <a:pt x="1826" y="2799"/>
                </a:lnTo>
                <a:lnTo>
                  <a:pt x="1810" y="2814"/>
                </a:lnTo>
                <a:lnTo>
                  <a:pt x="1797" y="2834"/>
                </a:lnTo>
                <a:lnTo>
                  <a:pt x="1791" y="2855"/>
                </a:lnTo>
                <a:lnTo>
                  <a:pt x="1788" y="2876"/>
                </a:lnTo>
                <a:lnTo>
                  <a:pt x="1791" y="2899"/>
                </a:lnTo>
                <a:lnTo>
                  <a:pt x="1797" y="2920"/>
                </a:lnTo>
                <a:lnTo>
                  <a:pt x="1809" y="2938"/>
                </a:lnTo>
                <a:lnTo>
                  <a:pt x="1826" y="2954"/>
                </a:lnTo>
                <a:lnTo>
                  <a:pt x="2073" y="3152"/>
                </a:lnTo>
                <a:lnTo>
                  <a:pt x="2093" y="3165"/>
                </a:lnTo>
                <a:lnTo>
                  <a:pt x="2114" y="3172"/>
                </a:lnTo>
                <a:lnTo>
                  <a:pt x="2135" y="3174"/>
                </a:lnTo>
                <a:lnTo>
                  <a:pt x="2156" y="3172"/>
                </a:lnTo>
                <a:lnTo>
                  <a:pt x="2175" y="3166"/>
                </a:lnTo>
                <a:lnTo>
                  <a:pt x="2194" y="3155"/>
                </a:lnTo>
                <a:lnTo>
                  <a:pt x="2210" y="3142"/>
                </a:lnTo>
                <a:lnTo>
                  <a:pt x="2607" y="2694"/>
                </a:lnTo>
                <a:lnTo>
                  <a:pt x="2620" y="2676"/>
                </a:lnTo>
                <a:lnTo>
                  <a:pt x="2628" y="2656"/>
                </a:lnTo>
                <a:lnTo>
                  <a:pt x="2633" y="2633"/>
                </a:lnTo>
                <a:lnTo>
                  <a:pt x="2631" y="2612"/>
                </a:lnTo>
                <a:lnTo>
                  <a:pt x="2625" y="2591"/>
                </a:lnTo>
                <a:lnTo>
                  <a:pt x="2615" y="2571"/>
                </a:lnTo>
                <a:lnTo>
                  <a:pt x="2599" y="2555"/>
                </a:lnTo>
                <a:lnTo>
                  <a:pt x="2580" y="2542"/>
                </a:lnTo>
                <a:lnTo>
                  <a:pt x="2560" y="2534"/>
                </a:lnTo>
                <a:lnTo>
                  <a:pt x="2538" y="2529"/>
                </a:lnTo>
                <a:close/>
                <a:moveTo>
                  <a:pt x="944" y="2430"/>
                </a:moveTo>
                <a:lnTo>
                  <a:pt x="1391" y="2430"/>
                </a:lnTo>
                <a:lnTo>
                  <a:pt x="1406" y="2433"/>
                </a:lnTo>
                <a:lnTo>
                  <a:pt x="1420" y="2440"/>
                </a:lnTo>
                <a:lnTo>
                  <a:pt x="1431" y="2450"/>
                </a:lnTo>
                <a:lnTo>
                  <a:pt x="1438" y="2464"/>
                </a:lnTo>
                <a:lnTo>
                  <a:pt x="1440" y="2480"/>
                </a:lnTo>
                <a:lnTo>
                  <a:pt x="1440" y="2529"/>
                </a:lnTo>
                <a:lnTo>
                  <a:pt x="1438" y="2545"/>
                </a:lnTo>
                <a:lnTo>
                  <a:pt x="1431" y="2559"/>
                </a:lnTo>
                <a:lnTo>
                  <a:pt x="1420" y="2569"/>
                </a:lnTo>
                <a:lnTo>
                  <a:pt x="1406" y="2577"/>
                </a:lnTo>
                <a:lnTo>
                  <a:pt x="1391" y="2579"/>
                </a:lnTo>
                <a:lnTo>
                  <a:pt x="944" y="2579"/>
                </a:lnTo>
                <a:lnTo>
                  <a:pt x="928" y="2577"/>
                </a:lnTo>
                <a:lnTo>
                  <a:pt x="914" y="2569"/>
                </a:lnTo>
                <a:lnTo>
                  <a:pt x="904" y="2559"/>
                </a:lnTo>
                <a:lnTo>
                  <a:pt x="896" y="2545"/>
                </a:lnTo>
                <a:lnTo>
                  <a:pt x="894" y="2529"/>
                </a:lnTo>
                <a:lnTo>
                  <a:pt x="894" y="2480"/>
                </a:lnTo>
                <a:lnTo>
                  <a:pt x="896" y="2464"/>
                </a:lnTo>
                <a:lnTo>
                  <a:pt x="904" y="2450"/>
                </a:lnTo>
                <a:lnTo>
                  <a:pt x="914" y="2440"/>
                </a:lnTo>
                <a:lnTo>
                  <a:pt x="928" y="2433"/>
                </a:lnTo>
                <a:lnTo>
                  <a:pt x="944" y="2430"/>
                </a:lnTo>
                <a:close/>
                <a:moveTo>
                  <a:pt x="769" y="2319"/>
                </a:moveTo>
                <a:lnTo>
                  <a:pt x="783" y="2322"/>
                </a:lnTo>
                <a:lnTo>
                  <a:pt x="795" y="2330"/>
                </a:lnTo>
                <a:lnTo>
                  <a:pt x="805" y="2341"/>
                </a:lnTo>
                <a:lnTo>
                  <a:pt x="810" y="2355"/>
                </a:lnTo>
                <a:lnTo>
                  <a:pt x="810" y="2368"/>
                </a:lnTo>
                <a:lnTo>
                  <a:pt x="807" y="2382"/>
                </a:lnTo>
                <a:lnTo>
                  <a:pt x="800" y="2395"/>
                </a:lnTo>
                <a:lnTo>
                  <a:pt x="616" y="2600"/>
                </a:lnTo>
                <a:lnTo>
                  <a:pt x="606" y="2608"/>
                </a:lnTo>
                <a:lnTo>
                  <a:pt x="594" y="2613"/>
                </a:lnTo>
                <a:lnTo>
                  <a:pt x="581" y="2616"/>
                </a:lnTo>
                <a:lnTo>
                  <a:pt x="567" y="2612"/>
                </a:lnTo>
                <a:lnTo>
                  <a:pt x="553" y="2605"/>
                </a:lnTo>
                <a:lnTo>
                  <a:pt x="439" y="2514"/>
                </a:lnTo>
                <a:lnTo>
                  <a:pt x="430" y="2503"/>
                </a:lnTo>
                <a:lnTo>
                  <a:pt x="423" y="2490"/>
                </a:lnTo>
                <a:lnTo>
                  <a:pt x="422" y="2477"/>
                </a:lnTo>
                <a:lnTo>
                  <a:pt x="425" y="2463"/>
                </a:lnTo>
                <a:lnTo>
                  <a:pt x="432" y="2449"/>
                </a:lnTo>
                <a:lnTo>
                  <a:pt x="442" y="2440"/>
                </a:lnTo>
                <a:lnTo>
                  <a:pt x="456" y="2435"/>
                </a:lnTo>
                <a:lnTo>
                  <a:pt x="470" y="2433"/>
                </a:lnTo>
                <a:lnTo>
                  <a:pt x="484" y="2436"/>
                </a:lnTo>
                <a:lnTo>
                  <a:pt x="496" y="2443"/>
                </a:lnTo>
                <a:lnTo>
                  <a:pt x="576" y="2507"/>
                </a:lnTo>
                <a:lnTo>
                  <a:pt x="731" y="2334"/>
                </a:lnTo>
                <a:lnTo>
                  <a:pt x="742" y="2324"/>
                </a:lnTo>
                <a:lnTo>
                  <a:pt x="755" y="2320"/>
                </a:lnTo>
                <a:lnTo>
                  <a:pt x="769" y="2319"/>
                </a:lnTo>
                <a:close/>
                <a:moveTo>
                  <a:pt x="2186" y="2182"/>
                </a:moveTo>
                <a:lnTo>
                  <a:pt x="2251" y="2185"/>
                </a:lnTo>
                <a:lnTo>
                  <a:pt x="2316" y="2196"/>
                </a:lnTo>
                <a:lnTo>
                  <a:pt x="2378" y="2212"/>
                </a:lnTo>
                <a:lnTo>
                  <a:pt x="2437" y="2233"/>
                </a:lnTo>
                <a:lnTo>
                  <a:pt x="2494" y="2260"/>
                </a:lnTo>
                <a:lnTo>
                  <a:pt x="2546" y="2293"/>
                </a:lnTo>
                <a:lnTo>
                  <a:pt x="2596" y="2329"/>
                </a:lnTo>
                <a:lnTo>
                  <a:pt x="2642" y="2371"/>
                </a:lnTo>
                <a:lnTo>
                  <a:pt x="2683" y="2417"/>
                </a:lnTo>
                <a:lnTo>
                  <a:pt x="2721" y="2466"/>
                </a:lnTo>
                <a:lnTo>
                  <a:pt x="2753" y="2520"/>
                </a:lnTo>
                <a:lnTo>
                  <a:pt x="2780" y="2577"/>
                </a:lnTo>
                <a:lnTo>
                  <a:pt x="2802" y="2636"/>
                </a:lnTo>
                <a:lnTo>
                  <a:pt x="2818" y="2698"/>
                </a:lnTo>
                <a:lnTo>
                  <a:pt x="2828" y="2761"/>
                </a:lnTo>
                <a:lnTo>
                  <a:pt x="2831" y="2827"/>
                </a:lnTo>
                <a:lnTo>
                  <a:pt x="2828" y="2893"/>
                </a:lnTo>
                <a:lnTo>
                  <a:pt x="2818" y="2958"/>
                </a:lnTo>
                <a:lnTo>
                  <a:pt x="2802" y="3019"/>
                </a:lnTo>
                <a:lnTo>
                  <a:pt x="2780" y="3079"/>
                </a:lnTo>
                <a:lnTo>
                  <a:pt x="2753" y="3134"/>
                </a:lnTo>
                <a:lnTo>
                  <a:pt x="2721" y="3188"/>
                </a:lnTo>
                <a:lnTo>
                  <a:pt x="2683" y="3237"/>
                </a:lnTo>
                <a:lnTo>
                  <a:pt x="2642" y="3283"/>
                </a:lnTo>
                <a:lnTo>
                  <a:pt x="2596" y="3325"/>
                </a:lnTo>
                <a:lnTo>
                  <a:pt x="2546" y="3362"/>
                </a:lnTo>
                <a:lnTo>
                  <a:pt x="2494" y="3394"/>
                </a:lnTo>
                <a:lnTo>
                  <a:pt x="2437" y="3421"/>
                </a:lnTo>
                <a:lnTo>
                  <a:pt x="2378" y="3443"/>
                </a:lnTo>
                <a:lnTo>
                  <a:pt x="2316" y="3459"/>
                </a:lnTo>
                <a:lnTo>
                  <a:pt x="2251" y="3469"/>
                </a:lnTo>
                <a:lnTo>
                  <a:pt x="2186" y="3472"/>
                </a:lnTo>
                <a:lnTo>
                  <a:pt x="2120" y="3469"/>
                </a:lnTo>
                <a:lnTo>
                  <a:pt x="2055" y="3459"/>
                </a:lnTo>
                <a:lnTo>
                  <a:pt x="1993" y="3443"/>
                </a:lnTo>
                <a:lnTo>
                  <a:pt x="1934" y="3421"/>
                </a:lnTo>
                <a:lnTo>
                  <a:pt x="1877" y="3394"/>
                </a:lnTo>
                <a:lnTo>
                  <a:pt x="1825" y="3362"/>
                </a:lnTo>
                <a:lnTo>
                  <a:pt x="1775" y="3325"/>
                </a:lnTo>
                <a:lnTo>
                  <a:pt x="1729" y="3283"/>
                </a:lnTo>
                <a:lnTo>
                  <a:pt x="1688" y="3237"/>
                </a:lnTo>
                <a:lnTo>
                  <a:pt x="1650" y="3188"/>
                </a:lnTo>
                <a:lnTo>
                  <a:pt x="1618" y="3134"/>
                </a:lnTo>
                <a:lnTo>
                  <a:pt x="1591" y="3079"/>
                </a:lnTo>
                <a:lnTo>
                  <a:pt x="1569" y="3019"/>
                </a:lnTo>
                <a:lnTo>
                  <a:pt x="1553" y="2958"/>
                </a:lnTo>
                <a:lnTo>
                  <a:pt x="1543" y="2893"/>
                </a:lnTo>
                <a:lnTo>
                  <a:pt x="1540" y="2827"/>
                </a:lnTo>
                <a:lnTo>
                  <a:pt x="1543" y="2761"/>
                </a:lnTo>
                <a:lnTo>
                  <a:pt x="1553" y="2698"/>
                </a:lnTo>
                <a:lnTo>
                  <a:pt x="1569" y="2636"/>
                </a:lnTo>
                <a:lnTo>
                  <a:pt x="1591" y="2577"/>
                </a:lnTo>
                <a:lnTo>
                  <a:pt x="1618" y="2520"/>
                </a:lnTo>
                <a:lnTo>
                  <a:pt x="1650" y="2466"/>
                </a:lnTo>
                <a:lnTo>
                  <a:pt x="1688" y="2417"/>
                </a:lnTo>
                <a:lnTo>
                  <a:pt x="1729" y="2371"/>
                </a:lnTo>
                <a:lnTo>
                  <a:pt x="1775" y="2329"/>
                </a:lnTo>
                <a:lnTo>
                  <a:pt x="1825" y="2293"/>
                </a:lnTo>
                <a:lnTo>
                  <a:pt x="1877" y="2260"/>
                </a:lnTo>
                <a:lnTo>
                  <a:pt x="1934" y="2233"/>
                </a:lnTo>
                <a:lnTo>
                  <a:pt x="1993" y="2212"/>
                </a:lnTo>
                <a:lnTo>
                  <a:pt x="2055" y="2196"/>
                </a:lnTo>
                <a:lnTo>
                  <a:pt x="2120" y="2185"/>
                </a:lnTo>
                <a:lnTo>
                  <a:pt x="2186" y="2182"/>
                </a:lnTo>
                <a:close/>
                <a:moveTo>
                  <a:pt x="944" y="1984"/>
                </a:moveTo>
                <a:lnTo>
                  <a:pt x="1491" y="1984"/>
                </a:lnTo>
                <a:lnTo>
                  <a:pt x="1505" y="1986"/>
                </a:lnTo>
                <a:lnTo>
                  <a:pt x="1519" y="1994"/>
                </a:lnTo>
                <a:lnTo>
                  <a:pt x="1531" y="2004"/>
                </a:lnTo>
                <a:lnTo>
                  <a:pt x="1537" y="2018"/>
                </a:lnTo>
                <a:lnTo>
                  <a:pt x="1540" y="2034"/>
                </a:lnTo>
                <a:lnTo>
                  <a:pt x="1540" y="2083"/>
                </a:lnTo>
                <a:lnTo>
                  <a:pt x="1537" y="2099"/>
                </a:lnTo>
                <a:lnTo>
                  <a:pt x="1531" y="2113"/>
                </a:lnTo>
                <a:lnTo>
                  <a:pt x="1519" y="2123"/>
                </a:lnTo>
                <a:lnTo>
                  <a:pt x="1505" y="2131"/>
                </a:lnTo>
                <a:lnTo>
                  <a:pt x="1491" y="2133"/>
                </a:lnTo>
                <a:lnTo>
                  <a:pt x="944" y="2133"/>
                </a:lnTo>
                <a:lnTo>
                  <a:pt x="928" y="2131"/>
                </a:lnTo>
                <a:lnTo>
                  <a:pt x="914" y="2123"/>
                </a:lnTo>
                <a:lnTo>
                  <a:pt x="904" y="2113"/>
                </a:lnTo>
                <a:lnTo>
                  <a:pt x="896" y="2099"/>
                </a:lnTo>
                <a:lnTo>
                  <a:pt x="894" y="2083"/>
                </a:lnTo>
                <a:lnTo>
                  <a:pt x="894" y="2034"/>
                </a:lnTo>
                <a:lnTo>
                  <a:pt x="896" y="2018"/>
                </a:lnTo>
                <a:lnTo>
                  <a:pt x="904" y="2004"/>
                </a:lnTo>
                <a:lnTo>
                  <a:pt x="914" y="1994"/>
                </a:lnTo>
                <a:lnTo>
                  <a:pt x="928" y="1986"/>
                </a:lnTo>
                <a:lnTo>
                  <a:pt x="944" y="1984"/>
                </a:lnTo>
                <a:close/>
                <a:moveTo>
                  <a:pt x="769" y="1894"/>
                </a:moveTo>
                <a:lnTo>
                  <a:pt x="783" y="1897"/>
                </a:lnTo>
                <a:lnTo>
                  <a:pt x="795" y="1905"/>
                </a:lnTo>
                <a:lnTo>
                  <a:pt x="805" y="1916"/>
                </a:lnTo>
                <a:lnTo>
                  <a:pt x="810" y="1930"/>
                </a:lnTo>
                <a:lnTo>
                  <a:pt x="810" y="1943"/>
                </a:lnTo>
                <a:lnTo>
                  <a:pt x="807" y="1957"/>
                </a:lnTo>
                <a:lnTo>
                  <a:pt x="800" y="1970"/>
                </a:lnTo>
                <a:lnTo>
                  <a:pt x="616" y="2175"/>
                </a:lnTo>
                <a:lnTo>
                  <a:pt x="606" y="2183"/>
                </a:lnTo>
                <a:lnTo>
                  <a:pt x="594" y="2188"/>
                </a:lnTo>
                <a:lnTo>
                  <a:pt x="581" y="2191"/>
                </a:lnTo>
                <a:lnTo>
                  <a:pt x="567" y="2187"/>
                </a:lnTo>
                <a:lnTo>
                  <a:pt x="553" y="2180"/>
                </a:lnTo>
                <a:lnTo>
                  <a:pt x="439" y="2088"/>
                </a:lnTo>
                <a:lnTo>
                  <a:pt x="430" y="2078"/>
                </a:lnTo>
                <a:lnTo>
                  <a:pt x="423" y="2065"/>
                </a:lnTo>
                <a:lnTo>
                  <a:pt x="422" y="2052"/>
                </a:lnTo>
                <a:lnTo>
                  <a:pt x="425" y="2038"/>
                </a:lnTo>
                <a:lnTo>
                  <a:pt x="432" y="2024"/>
                </a:lnTo>
                <a:lnTo>
                  <a:pt x="442" y="2015"/>
                </a:lnTo>
                <a:lnTo>
                  <a:pt x="456" y="2010"/>
                </a:lnTo>
                <a:lnTo>
                  <a:pt x="470" y="2007"/>
                </a:lnTo>
                <a:lnTo>
                  <a:pt x="484" y="2011"/>
                </a:lnTo>
                <a:lnTo>
                  <a:pt x="496" y="2018"/>
                </a:lnTo>
                <a:lnTo>
                  <a:pt x="576" y="2082"/>
                </a:lnTo>
                <a:lnTo>
                  <a:pt x="731" y="1909"/>
                </a:lnTo>
                <a:lnTo>
                  <a:pt x="742" y="1899"/>
                </a:lnTo>
                <a:lnTo>
                  <a:pt x="755" y="1895"/>
                </a:lnTo>
                <a:lnTo>
                  <a:pt x="769" y="1894"/>
                </a:lnTo>
                <a:close/>
                <a:moveTo>
                  <a:pt x="944" y="1588"/>
                </a:moveTo>
                <a:lnTo>
                  <a:pt x="1738" y="1588"/>
                </a:lnTo>
                <a:lnTo>
                  <a:pt x="1754" y="1590"/>
                </a:lnTo>
                <a:lnTo>
                  <a:pt x="1768" y="1597"/>
                </a:lnTo>
                <a:lnTo>
                  <a:pt x="1778" y="1608"/>
                </a:lnTo>
                <a:lnTo>
                  <a:pt x="1786" y="1621"/>
                </a:lnTo>
                <a:lnTo>
                  <a:pt x="1788" y="1637"/>
                </a:lnTo>
                <a:lnTo>
                  <a:pt x="1788" y="1687"/>
                </a:lnTo>
                <a:lnTo>
                  <a:pt x="1786" y="1702"/>
                </a:lnTo>
                <a:lnTo>
                  <a:pt x="1778" y="1716"/>
                </a:lnTo>
                <a:lnTo>
                  <a:pt x="1768" y="1727"/>
                </a:lnTo>
                <a:lnTo>
                  <a:pt x="1754" y="1734"/>
                </a:lnTo>
                <a:lnTo>
                  <a:pt x="1738" y="1736"/>
                </a:lnTo>
                <a:lnTo>
                  <a:pt x="944" y="1736"/>
                </a:lnTo>
                <a:lnTo>
                  <a:pt x="928" y="1734"/>
                </a:lnTo>
                <a:lnTo>
                  <a:pt x="914" y="1727"/>
                </a:lnTo>
                <a:lnTo>
                  <a:pt x="904" y="1716"/>
                </a:lnTo>
                <a:lnTo>
                  <a:pt x="896" y="1702"/>
                </a:lnTo>
                <a:lnTo>
                  <a:pt x="894" y="1687"/>
                </a:lnTo>
                <a:lnTo>
                  <a:pt x="894" y="1637"/>
                </a:lnTo>
                <a:lnTo>
                  <a:pt x="896" y="1621"/>
                </a:lnTo>
                <a:lnTo>
                  <a:pt x="904" y="1608"/>
                </a:lnTo>
                <a:lnTo>
                  <a:pt x="914" y="1597"/>
                </a:lnTo>
                <a:lnTo>
                  <a:pt x="928" y="1590"/>
                </a:lnTo>
                <a:lnTo>
                  <a:pt x="944" y="1588"/>
                </a:lnTo>
                <a:close/>
                <a:moveTo>
                  <a:pt x="769" y="1472"/>
                </a:moveTo>
                <a:lnTo>
                  <a:pt x="783" y="1475"/>
                </a:lnTo>
                <a:lnTo>
                  <a:pt x="795" y="1483"/>
                </a:lnTo>
                <a:lnTo>
                  <a:pt x="805" y="1494"/>
                </a:lnTo>
                <a:lnTo>
                  <a:pt x="810" y="1508"/>
                </a:lnTo>
                <a:lnTo>
                  <a:pt x="810" y="1521"/>
                </a:lnTo>
                <a:lnTo>
                  <a:pt x="807" y="1535"/>
                </a:lnTo>
                <a:lnTo>
                  <a:pt x="800" y="1548"/>
                </a:lnTo>
                <a:lnTo>
                  <a:pt x="616" y="1753"/>
                </a:lnTo>
                <a:lnTo>
                  <a:pt x="606" y="1761"/>
                </a:lnTo>
                <a:lnTo>
                  <a:pt x="594" y="1767"/>
                </a:lnTo>
                <a:lnTo>
                  <a:pt x="581" y="1769"/>
                </a:lnTo>
                <a:lnTo>
                  <a:pt x="567" y="1765"/>
                </a:lnTo>
                <a:lnTo>
                  <a:pt x="553" y="1758"/>
                </a:lnTo>
                <a:lnTo>
                  <a:pt x="439" y="1667"/>
                </a:lnTo>
                <a:lnTo>
                  <a:pt x="430" y="1656"/>
                </a:lnTo>
                <a:lnTo>
                  <a:pt x="423" y="1643"/>
                </a:lnTo>
                <a:lnTo>
                  <a:pt x="422" y="1630"/>
                </a:lnTo>
                <a:lnTo>
                  <a:pt x="425" y="1615"/>
                </a:lnTo>
                <a:lnTo>
                  <a:pt x="432" y="1602"/>
                </a:lnTo>
                <a:lnTo>
                  <a:pt x="442" y="1593"/>
                </a:lnTo>
                <a:lnTo>
                  <a:pt x="456" y="1588"/>
                </a:lnTo>
                <a:lnTo>
                  <a:pt x="470" y="1586"/>
                </a:lnTo>
                <a:lnTo>
                  <a:pt x="484" y="1589"/>
                </a:lnTo>
                <a:lnTo>
                  <a:pt x="496" y="1596"/>
                </a:lnTo>
                <a:lnTo>
                  <a:pt x="576" y="1660"/>
                </a:lnTo>
                <a:lnTo>
                  <a:pt x="731" y="1487"/>
                </a:lnTo>
                <a:lnTo>
                  <a:pt x="742" y="1477"/>
                </a:lnTo>
                <a:lnTo>
                  <a:pt x="755" y="1473"/>
                </a:lnTo>
                <a:lnTo>
                  <a:pt x="769" y="1472"/>
                </a:lnTo>
                <a:close/>
                <a:moveTo>
                  <a:pt x="944" y="1140"/>
                </a:moveTo>
                <a:lnTo>
                  <a:pt x="1738" y="1140"/>
                </a:lnTo>
                <a:lnTo>
                  <a:pt x="1754" y="1144"/>
                </a:lnTo>
                <a:lnTo>
                  <a:pt x="1768" y="1150"/>
                </a:lnTo>
                <a:lnTo>
                  <a:pt x="1778" y="1162"/>
                </a:lnTo>
                <a:lnTo>
                  <a:pt x="1786" y="1175"/>
                </a:lnTo>
                <a:lnTo>
                  <a:pt x="1788" y="1190"/>
                </a:lnTo>
                <a:lnTo>
                  <a:pt x="1788" y="1240"/>
                </a:lnTo>
                <a:lnTo>
                  <a:pt x="1786" y="1255"/>
                </a:lnTo>
                <a:lnTo>
                  <a:pt x="1778" y="1269"/>
                </a:lnTo>
                <a:lnTo>
                  <a:pt x="1768" y="1280"/>
                </a:lnTo>
                <a:lnTo>
                  <a:pt x="1754" y="1287"/>
                </a:lnTo>
                <a:lnTo>
                  <a:pt x="1738" y="1290"/>
                </a:lnTo>
                <a:lnTo>
                  <a:pt x="944" y="1290"/>
                </a:lnTo>
                <a:lnTo>
                  <a:pt x="928" y="1287"/>
                </a:lnTo>
                <a:lnTo>
                  <a:pt x="914" y="1280"/>
                </a:lnTo>
                <a:lnTo>
                  <a:pt x="904" y="1269"/>
                </a:lnTo>
                <a:lnTo>
                  <a:pt x="896" y="1255"/>
                </a:lnTo>
                <a:lnTo>
                  <a:pt x="894" y="1240"/>
                </a:lnTo>
                <a:lnTo>
                  <a:pt x="894" y="1190"/>
                </a:lnTo>
                <a:lnTo>
                  <a:pt x="896" y="1175"/>
                </a:lnTo>
                <a:lnTo>
                  <a:pt x="904" y="1162"/>
                </a:lnTo>
                <a:lnTo>
                  <a:pt x="914" y="1150"/>
                </a:lnTo>
                <a:lnTo>
                  <a:pt x="928" y="1144"/>
                </a:lnTo>
                <a:lnTo>
                  <a:pt x="944" y="1140"/>
                </a:lnTo>
                <a:close/>
                <a:moveTo>
                  <a:pt x="769" y="1030"/>
                </a:moveTo>
                <a:lnTo>
                  <a:pt x="783" y="1034"/>
                </a:lnTo>
                <a:lnTo>
                  <a:pt x="795" y="1042"/>
                </a:lnTo>
                <a:lnTo>
                  <a:pt x="805" y="1053"/>
                </a:lnTo>
                <a:lnTo>
                  <a:pt x="810" y="1066"/>
                </a:lnTo>
                <a:lnTo>
                  <a:pt x="810" y="1081"/>
                </a:lnTo>
                <a:lnTo>
                  <a:pt x="807" y="1094"/>
                </a:lnTo>
                <a:lnTo>
                  <a:pt x="800" y="1106"/>
                </a:lnTo>
                <a:lnTo>
                  <a:pt x="616" y="1312"/>
                </a:lnTo>
                <a:lnTo>
                  <a:pt x="606" y="1320"/>
                </a:lnTo>
                <a:lnTo>
                  <a:pt x="594" y="1326"/>
                </a:lnTo>
                <a:lnTo>
                  <a:pt x="581" y="1327"/>
                </a:lnTo>
                <a:lnTo>
                  <a:pt x="567" y="1325"/>
                </a:lnTo>
                <a:lnTo>
                  <a:pt x="553" y="1317"/>
                </a:lnTo>
                <a:lnTo>
                  <a:pt x="439" y="1226"/>
                </a:lnTo>
                <a:lnTo>
                  <a:pt x="430" y="1215"/>
                </a:lnTo>
                <a:lnTo>
                  <a:pt x="423" y="1202"/>
                </a:lnTo>
                <a:lnTo>
                  <a:pt x="422" y="1188"/>
                </a:lnTo>
                <a:lnTo>
                  <a:pt x="425" y="1174"/>
                </a:lnTo>
                <a:lnTo>
                  <a:pt x="432" y="1162"/>
                </a:lnTo>
                <a:lnTo>
                  <a:pt x="442" y="1152"/>
                </a:lnTo>
                <a:lnTo>
                  <a:pt x="456" y="1146"/>
                </a:lnTo>
                <a:lnTo>
                  <a:pt x="470" y="1145"/>
                </a:lnTo>
                <a:lnTo>
                  <a:pt x="484" y="1147"/>
                </a:lnTo>
                <a:lnTo>
                  <a:pt x="496" y="1154"/>
                </a:lnTo>
                <a:lnTo>
                  <a:pt x="576" y="1218"/>
                </a:lnTo>
                <a:lnTo>
                  <a:pt x="731" y="1046"/>
                </a:lnTo>
                <a:lnTo>
                  <a:pt x="742" y="1036"/>
                </a:lnTo>
                <a:lnTo>
                  <a:pt x="755" y="1031"/>
                </a:lnTo>
                <a:lnTo>
                  <a:pt x="769" y="1030"/>
                </a:lnTo>
                <a:close/>
                <a:moveTo>
                  <a:pt x="150" y="347"/>
                </a:moveTo>
                <a:lnTo>
                  <a:pt x="552" y="347"/>
                </a:lnTo>
                <a:lnTo>
                  <a:pt x="548" y="372"/>
                </a:lnTo>
                <a:lnTo>
                  <a:pt x="547" y="399"/>
                </a:lnTo>
                <a:lnTo>
                  <a:pt x="550" y="439"/>
                </a:lnTo>
                <a:lnTo>
                  <a:pt x="559" y="477"/>
                </a:lnTo>
                <a:lnTo>
                  <a:pt x="574" y="511"/>
                </a:lnTo>
                <a:lnTo>
                  <a:pt x="594" y="544"/>
                </a:lnTo>
                <a:lnTo>
                  <a:pt x="618" y="572"/>
                </a:lnTo>
                <a:lnTo>
                  <a:pt x="648" y="598"/>
                </a:lnTo>
                <a:lnTo>
                  <a:pt x="681" y="618"/>
                </a:lnTo>
                <a:lnTo>
                  <a:pt x="715" y="632"/>
                </a:lnTo>
                <a:lnTo>
                  <a:pt x="753" y="642"/>
                </a:lnTo>
                <a:lnTo>
                  <a:pt x="793" y="645"/>
                </a:lnTo>
                <a:lnTo>
                  <a:pt x="1442" y="645"/>
                </a:lnTo>
                <a:lnTo>
                  <a:pt x="1482" y="642"/>
                </a:lnTo>
                <a:lnTo>
                  <a:pt x="1520" y="632"/>
                </a:lnTo>
                <a:lnTo>
                  <a:pt x="1555" y="618"/>
                </a:lnTo>
                <a:lnTo>
                  <a:pt x="1588" y="597"/>
                </a:lnTo>
                <a:lnTo>
                  <a:pt x="1616" y="572"/>
                </a:lnTo>
                <a:lnTo>
                  <a:pt x="1641" y="543"/>
                </a:lnTo>
                <a:lnTo>
                  <a:pt x="1661" y="510"/>
                </a:lnTo>
                <a:lnTo>
                  <a:pt x="1676" y="475"/>
                </a:lnTo>
                <a:lnTo>
                  <a:pt x="1686" y="436"/>
                </a:lnTo>
                <a:lnTo>
                  <a:pt x="1689" y="396"/>
                </a:lnTo>
                <a:lnTo>
                  <a:pt x="1688" y="371"/>
                </a:lnTo>
                <a:lnTo>
                  <a:pt x="1683" y="347"/>
                </a:lnTo>
                <a:lnTo>
                  <a:pt x="1987" y="347"/>
                </a:lnTo>
                <a:lnTo>
                  <a:pt x="2029" y="349"/>
                </a:lnTo>
                <a:lnTo>
                  <a:pt x="2067" y="356"/>
                </a:lnTo>
                <a:lnTo>
                  <a:pt x="2101" y="366"/>
                </a:lnTo>
                <a:lnTo>
                  <a:pt x="2132" y="379"/>
                </a:lnTo>
                <a:lnTo>
                  <a:pt x="2159" y="396"/>
                </a:lnTo>
                <a:lnTo>
                  <a:pt x="2182" y="416"/>
                </a:lnTo>
                <a:lnTo>
                  <a:pt x="2201" y="438"/>
                </a:lnTo>
                <a:lnTo>
                  <a:pt x="2215" y="462"/>
                </a:lnTo>
                <a:lnTo>
                  <a:pt x="2226" y="488"/>
                </a:lnTo>
                <a:lnTo>
                  <a:pt x="2233" y="517"/>
                </a:lnTo>
                <a:lnTo>
                  <a:pt x="2235" y="546"/>
                </a:lnTo>
                <a:lnTo>
                  <a:pt x="2235" y="2036"/>
                </a:lnTo>
                <a:lnTo>
                  <a:pt x="2210" y="2035"/>
                </a:lnTo>
                <a:lnTo>
                  <a:pt x="2186" y="2034"/>
                </a:lnTo>
                <a:lnTo>
                  <a:pt x="2118" y="2037"/>
                </a:lnTo>
                <a:lnTo>
                  <a:pt x="2051" y="2045"/>
                </a:lnTo>
                <a:lnTo>
                  <a:pt x="1987" y="2060"/>
                </a:lnTo>
                <a:lnTo>
                  <a:pt x="1987" y="893"/>
                </a:lnTo>
                <a:lnTo>
                  <a:pt x="249" y="893"/>
                </a:lnTo>
                <a:lnTo>
                  <a:pt x="249" y="2876"/>
                </a:lnTo>
                <a:lnTo>
                  <a:pt x="1394" y="2876"/>
                </a:lnTo>
                <a:lnTo>
                  <a:pt x="1400" y="2942"/>
                </a:lnTo>
                <a:lnTo>
                  <a:pt x="1412" y="3005"/>
                </a:lnTo>
                <a:lnTo>
                  <a:pt x="1429" y="3066"/>
                </a:lnTo>
                <a:lnTo>
                  <a:pt x="1450" y="3125"/>
                </a:lnTo>
                <a:lnTo>
                  <a:pt x="199" y="3125"/>
                </a:lnTo>
                <a:lnTo>
                  <a:pt x="163" y="3122"/>
                </a:lnTo>
                <a:lnTo>
                  <a:pt x="130" y="3112"/>
                </a:lnTo>
                <a:lnTo>
                  <a:pt x="99" y="3097"/>
                </a:lnTo>
                <a:lnTo>
                  <a:pt x="71" y="3079"/>
                </a:lnTo>
                <a:lnTo>
                  <a:pt x="47" y="3054"/>
                </a:lnTo>
                <a:lnTo>
                  <a:pt x="27" y="3027"/>
                </a:lnTo>
                <a:lnTo>
                  <a:pt x="13" y="2995"/>
                </a:lnTo>
                <a:lnTo>
                  <a:pt x="3" y="2962"/>
                </a:lnTo>
                <a:lnTo>
                  <a:pt x="0" y="2926"/>
                </a:lnTo>
                <a:lnTo>
                  <a:pt x="0" y="546"/>
                </a:lnTo>
                <a:lnTo>
                  <a:pt x="3" y="513"/>
                </a:lnTo>
                <a:lnTo>
                  <a:pt x="9" y="483"/>
                </a:lnTo>
                <a:lnTo>
                  <a:pt x="21" y="455"/>
                </a:lnTo>
                <a:lnTo>
                  <a:pt x="36" y="428"/>
                </a:lnTo>
                <a:lnTo>
                  <a:pt x="53" y="405"/>
                </a:lnTo>
                <a:lnTo>
                  <a:pt x="71" y="385"/>
                </a:lnTo>
                <a:lnTo>
                  <a:pt x="91" y="369"/>
                </a:lnTo>
                <a:lnTo>
                  <a:pt x="111" y="358"/>
                </a:lnTo>
                <a:lnTo>
                  <a:pt x="131" y="349"/>
                </a:lnTo>
                <a:lnTo>
                  <a:pt x="150" y="347"/>
                </a:lnTo>
                <a:close/>
                <a:moveTo>
                  <a:pt x="1118" y="99"/>
                </a:moveTo>
                <a:lnTo>
                  <a:pt x="1098" y="102"/>
                </a:lnTo>
                <a:lnTo>
                  <a:pt x="1080" y="109"/>
                </a:lnTo>
                <a:lnTo>
                  <a:pt x="1065" y="121"/>
                </a:lnTo>
                <a:lnTo>
                  <a:pt x="1053" y="136"/>
                </a:lnTo>
                <a:lnTo>
                  <a:pt x="1046" y="154"/>
                </a:lnTo>
                <a:lnTo>
                  <a:pt x="1043" y="174"/>
                </a:lnTo>
                <a:lnTo>
                  <a:pt x="1046" y="194"/>
                </a:lnTo>
                <a:lnTo>
                  <a:pt x="1053" y="211"/>
                </a:lnTo>
                <a:lnTo>
                  <a:pt x="1065" y="226"/>
                </a:lnTo>
                <a:lnTo>
                  <a:pt x="1080" y="238"/>
                </a:lnTo>
                <a:lnTo>
                  <a:pt x="1098" y="245"/>
                </a:lnTo>
                <a:lnTo>
                  <a:pt x="1118" y="248"/>
                </a:lnTo>
                <a:lnTo>
                  <a:pt x="1138" y="245"/>
                </a:lnTo>
                <a:lnTo>
                  <a:pt x="1156" y="238"/>
                </a:lnTo>
                <a:lnTo>
                  <a:pt x="1170" y="226"/>
                </a:lnTo>
                <a:lnTo>
                  <a:pt x="1182" y="211"/>
                </a:lnTo>
                <a:lnTo>
                  <a:pt x="1189" y="194"/>
                </a:lnTo>
                <a:lnTo>
                  <a:pt x="1193" y="174"/>
                </a:lnTo>
                <a:lnTo>
                  <a:pt x="1189" y="154"/>
                </a:lnTo>
                <a:lnTo>
                  <a:pt x="1182" y="136"/>
                </a:lnTo>
                <a:lnTo>
                  <a:pt x="1170" y="121"/>
                </a:lnTo>
                <a:lnTo>
                  <a:pt x="1156" y="109"/>
                </a:lnTo>
                <a:lnTo>
                  <a:pt x="1138" y="102"/>
                </a:lnTo>
                <a:lnTo>
                  <a:pt x="1118" y="99"/>
                </a:lnTo>
                <a:close/>
                <a:moveTo>
                  <a:pt x="1116" y="0"/>
                </a:moveTo>
                <a:lnTo>
                  <a:pt x="1120" y="0"/>
                </a:lnTo>
                <a:lnTo>
                  <a:pt x="1150" y="3"/>
                </a:lnTo>
                <a:lnTo>
                  <a:pt x="1180" y="11"/>
                </a:lnTo>
                <a:lnTo>
                  <a:pt x="1206" y="23"/>
                </a:lnTo>
                <a:lnTo>
                  <a:pt x="1230" y="40"/>
                </a:lnTo>
                <a:lnTo>
                  <a:pt x="1252" y="61"/>
                </a:lnTo>
                <a:lnTo>
                  <a:pt x="1268" y="85"/>
                </a:lnTo>
                <a:lnTo>
                  <a:pt x="1281" y="112"/>
                </a:lnTo>
                <a:lnTo>
                  <a:pt x="1288" y="141"/>
                </a:lnTo>
                <a:lnTo>
                  <a:pt x="1292" y="171"/>
                </a:lnTo>
                <a:lnTo>
                  <a:pt x="1292" y="174"/>
                </a:lnTo>
                <a:lnTo>
                  <a:pt x="1294" y="194"/>
                </a:lnTo>
                <a:lnTo>
                  <a:pt x="1302" y="211"/>
                </a:lnTo>
                <a:lnTo>
                  <a:pt x="1314" y="226"/>
                </a:lnTo>
                <a:lnTo>
                  <a:pt x="1328" y="238"/>
                </a:lnTo>
                <a:lnTo>
                  <a:pt x="1345" y="245"/>
                </a:lnTo>
                <a:lnTo>
                  <a:pt x="1365" y="248"/>
                </a:lnTo>
                <a:lnTo>
                  <a:pt x="1442" y="248"/>
                </a:lnTo>
                <a:lnTo>
                  <a:pt x="1472" y="251"/>
                </a:lnTo>
                <a:lnTo>
                  <a:pt x="1499" y="260"/>
                </a:lnTo>
                <a:lnTo>
                  <a:pt x="1524" y="274"/>
                </a:lnTo>
                <a:lnTo>
                  <a:pt x="1547" y="291"/>
                </a:lnTo>
                <a:lnTo>
                  <a:pt x="1564" y="312"/>
                </a:lnTo>
                <a:lnTo>
                  <a:pt x="1578" y="338"/>
                </a:lnTo>
                <a:lnTo>
                  <a:pt x="1587" y="366"/>
                </a:lnTo>
                <a:lnTo>
                  <a:pt x="1590" y="396"/>
                </a:lnTo>
                <a:lnTo>
                  <a:pt x="1590" y="399"/>
                </a:lnTo>
                <a:lnTo>
                  <a:pt x="1587" y="428"/>
                </a:lnTo>
                <a:lnTo>
                  <a:pt x="1578" y="456"/>
                </a:lnTo>
                <a:lnTo>
                  <a:pt x="1564" y="481"/>
                </a:lnTo>
                <a:lnTo>
                  <a:pt x="1547" y="503"/>
                </a:lnTo>
                <a:lnTo>
                  <a:pt x="1524" y="521"/>
                </a:lnTo>
                <a:lnTo>
                  <a:pt x="1499" y="534"/>
                </a:lnTo>
                <a:lnTo>
                  <a:pt x="1472" y="543"/>
                </a:lnTo>
                <a:lnTo>
                  <a:pt x="1442" y="546"/>
                </a:lnTo>
                <a:lnTo>
                  <a:pt x="793" y="546"/>
                </a:lnTo>
                <a:lnTo>
                  <a:pt x="764" y="543"/>
                </a:lnTo>
                <a:lnTo>
                  <a:pt x="736" y="534"/>
                </a:lnTo>
                <a:lnTo>
                  <a:pt x="711" y="521"/>
                </a:lnTo>
                <a:lnTo>
                  <a:pt x="689" y="503"/>
                </a:lnTo>
                <a:lnTo>
                  <a:pt x="671" y="481"/>
                </a:lnTo>
                <a:lnTo>
                  <a:pt x="657" y="456"/>
                </a:lnTo>
                <a:lnTo>
                  <a:pt x="649" y="428"/>
                </a:lnTo>
                <a:lnTo>
                  <a:pt x="646" y="399"/>
                </a:lnTo>
                <a:lnTo>
                  <a:pt x="646" y="396"/>
                </a:lnTo>
                <a:lnTo>
                  <a:pt x="649" y="366"/>
                </a:lnTo>
                <a:lnTo>
                  <a:pt x="657" y="338"/>
                </a:lnTo>
                <a:lnTo>
                  <a:pt x="671" y="312"/>
                </a:lnTo>
                <a:lnTo>
                  <a:pt x="689" y="291"/>
                </a:lnTo>
                <a:lnTo>
                  <a:pt x="711" y="274"/>
                </a:lnTo>
                <a:lnTo>
                  <a:pt x="736" y="260"/>
                </a:lnTo>
                <a:lnTo>
                  <a:pt x="764" y="251"/>
                </a:lnTo>
                <a:lnTo>
                  <a:pt x="793" y="248"/>
                </a:lnTo>
                <a:lnTo>
                  <a:pt x="870" y="248"/>
                </a:lnTo>
                <a:lnTo>
                  <a:pt x="889" y="245"/>
                </a:lnTo>
                <a:lnTo>
                  <a:pt x="907" y="238"/>
                </a:lnTo>
                <a:lnTo>
                  <a:pt x="922" y="226"/>
                </a:lnTo>
                <a:lnTo>
                  <a:pt x="933" y="211"/>
                </a:lnTo>
                <a:lnTo>
                  <a:pt x="941" y="194"/>
                </a:lnTo>
                <a:lnTo>
                  <a:pt x="944" y="174"/>
                </a:lnTo>
                <a:lnTo>
                  <a:pt x="944" y="171"/>
                </a:lnTo>
                <a:lnTo>
                  <a:pt x="947" y="141"/>
                </a:lnTo>
                <a:lnTo>
                  <a:pt x="954" y="112"/>
                </a:lnTo>
                <a:lnTo>
                  <a:pt x="967" y="85"/>
                </a:lnTo>
                <a:lnTo>
                  <a:pt x="984" y="61"/>
                </a:lnTo>
                <a:lnTo>
                  <a:pt x="1005" y="40"/>
                </a:lnTo>
                <a:lnTo>
                  <a:pt x="1029" y="23"/>
                </a:lnTo>
                <a:lnTo>
                  <a:pt x="1056" y="11"/>
                </a:lnTo>
                <a:lnTo>
                  <a:pt x="1085" y="3"/>
                </a:lnTo>
                <a:lnTo>
                  <a:pt x="1116" y="0"/>
                </a:lnTo>
                <a:close/>
              </a:path>
            </a:pathLst>
          </a:custGeom>
          <a:solidFill>
            <a:srgbClr val="545871">
              <a:alpha val="52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3313812" y="3518993"/>
            <a:ext cx="2574994" cy="790375"/>
          </a:xfrm>
          <a:prstGeom prst="roundRect">
            <a:avLst>
              <a:gd name="adj" fmla="val 6846"/>
            </a:avLst>
          </a:prstGeom>
          <a:solidFill>
            <a:schemeClr val="bg1"/>
          </a:solidFill>
          <a:ln>
            <a:noFill/>
          </a:ln>
          <a:effectLst>
            <a:outerShdw blurRad="177800" dist="889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1200" indent="-61200" algn="ctr">
              <a:spcBef>
                <a:spcPts val="500"/>
              </a:spcBef>
            </a:pPr>
            <a:r>
              <a:rPr kumimoji="1" lang="ko-KR" altLang="en-US" sz="1600" b="1" kern="0" spc="-15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서면 평가</a:t>
            </a:r>
          </a:p>
        </p:txBody>
      </p:sp>
      <p:sp>
        <p:nvSpPr>
          <p:cNvPr id="21" name="Freeform 11"/>
          <p:cNvSpPr>
            <a:spLocks noEditPoints="1"/>
          </p:cNvSpPr>
          <p:nvPr/>
        </p:nvSpPr>
        <p:spPr bwMode="auto">
          <a:xfrm flipH="1">
            <a:off x="5538396" y="3879164"/>
            <a:ext cx="350410" cy="430205"/>
          </a:xfrm>
          <a:custGeom>
            <a:avLst/>
            <a:gdLst>
              <a:gd name="T0" fmla="*/ 1930 w 2831"/>
              <a:gd name="T1" fmla="*/ 2787 h 3472"/>
              <a:gd name="T2" fmla="*/ 1791 w 2831"/>
              <a:gd name="T3" fmla="*/ 2855 h 3472"/>
              <a:gd name="T4" fmla="*/ 2114 w 2831"/>
              <a:gd name="T5" fmla="*/ 3172 h 3472"/>
              <a:gd name="T6" fmla="*/ 2628 w 2831"/>
              <a:gd name="T7" fmla="*/ 2656 h 3472"/>
              <a:gd name="T8" fmla="*/ 2538 w 2831"/>
              <a:gd name="T9" fmla="*/ 2529 h 3472"/>
              <a:gd name="T10" fmla="*/ 1440 w 2831"/>
              <a:gd name="T11" fmla="*/ 2529 h 3472"/>
              <a:gd name="T12" fmla="*/ 914 w 2831"/>
              <a:gd name="T13" fmla="*/ 2569 h 3472"/>
              <a:gd name="T14" fmla="*/ 928 w 2831"/>
              <a:gd name="T15" fmla="*/ 2433 h 3472"/>
              <a:gd name="T16" fmla="*/ 807 w 2831"/>
              <a:gd name="T17" fmla="*/ 2382 h 3472"/>
              <a:gd name="T18" fmla="*/ 439 w 2831"/>
              <a:gd name="T19" fmla="*/ 2514 h 3472"/>
              <a:gd name="T20" fmla="*/ 470 w 2831"/>
              <a:gd name="T21" fmla="*/ 2433 h 3472"/>
              <a:gd name="T22" fmla="*/ 2186 w 2831"/>
              <a:gd name="T23" fmla="*/ 2182 h 3472"/>
              <a:gd name="T24" fmla="*/ 2642 w 2831"/>
              <a:gd name="T25" fmla="*/ 2371 h 3472"/>
              <a:gd name="T26" fmla="*/ 2831 w 2831"/>
              <a:gd name="T27" fmla="*/ 2827 h 3472"/>
              <a:gd name="T28" fmla="*/ 2642 w 2831"/>
              <a:gd name="T29" fmla="*/ 3283 h 3472"/>
              <a:gd name="T30" fmla="*/ 2186 w 2831"/>
              <a:gd name="T31" fmla="*/ 3472 h 3472"/>
              <a:gd name="T32" fmla="*/ 1729 w 2831"/>
              <a:gd name="T33" fmla="*/ 3283 h 3472"/>
              <a:gd name="T34" fmla="*/ 1540 w 2831"/>
              <a:gd name="T35" fmla="*/ 2827 h 3472"/>
              <a:gd name="T36" fmla="*/ 1729 w 2831"/>
              <a:gd name="T37" fmla="*/ 2371 h 3472"/>
              <a:gd name="T38" fmla="*/ 2186 w 2831"/>
              <a:gd name="T39" fmla="*/ 2182 h 3472"/>
              <a:gd name="T40" fmla="*/ 1540 w 2831"/>
              <a:gd name="T41" fmla="*/ 2083 h 3472"/>
              <a:gd name="T42" fmla="*/ 914 w 2831"/>
              <a:gd name="T43" fmla="*/ 2123 h 3472"/>
              <a:gd name="T44" fmla="*/ 928 w 2831"/>
              <a:gd name="T45" fmla="*/ 1986 h 3472"/>
              <a:gd name="T46" fmla="*/ 807 w 2831"/>
              <a:gd name="T47" fmla="*/ 1957 h 3472"/>
              <a:gd name="T48" fmla="*/ 439 w 2831"/>
              <a:gd name="T49" fmla="*/ 2088 h 3472"/>
              <a:gd name="T50" fmla="*/ 470 w 2831"/>
              <a:gd name="T51" fmla="*/ 2007 h 3472"/>
              <a:gd name="T52" fmla="*/ 944 w 2831"/>
              <a:gd name="T53" fmla="*/ 1588 h 3472"/>
              <a:gd name="T54" fmla="*/ 1786 w 2831"/>
              <a:gd name="T55" fmla="*/ 1702 h 3472"/>
              <a:gd name="T56" fmla="*/ 904 w 2831"/>
              <a:gd name="T57" fmla="*/ 1716 h 3472"/>
              <a:gd name="T58" fmla="*/ 944 w 2831"/>
              <a:gd name="T59" fmla="*/ 1588 h 3472"/>
              <a:gd name="T60" fmla="*/ 800 w 2831"/>
              <a:gd name="T61" fmla="*/ 1548 h 3472"/>
              <a:gd name="T62" fmla="*/ 430 w 2831"/>
              <a:gd name="T63" fmla="*/ 1656 h 3472"/>
              <a:gd name="T64" fmla="*/ 484 w 2831"/>
              <a:gd name="T65" fmla="*/ 1589 h 3472"/>
              <a:gd name="T66" fmla="*/ 1738 w 2831"/>
              <a:gd name="T67" fmla="*/ 1140 h 3472"/>
              <a:gd name="T68" fmla="*/ 1778 w 2831"/>
              <a:gd name="T69" fmla="*/ 1269 h 3472"/>
              <a:gd name="T70" fmla="*/ 896 w 2831"/>
              <a:gd name="T71" fmla="*/ 1255 h 3472"/>
              <a:gd name="T72" fmla="*/ 769 w 2831"/>
              <a:gd name="T73" fmla="*/ 1030 h 3472"/>
              <a:gd name="T74" fmla="*/ 616 w 2831"/>
              <a:gd name="T75" fmla="*/ 1312 h 3472"/>
              <a:gd name="T76" fmla="*/ 423 w 2831"/>
              <a:gd name="T77" fmla="*/ 1202 h 3472"/>
              <a:gd name="T78" fmla="*/ 496 w 2831"/>
              <a:gd name="T79" fmla="*/ 1154 h 3472"/>
              <a:gd name="T80" fmla="*/ 548 w 2831"/>
              <a:gd name="T81" fmla="*/ 372 h 3472"/>
              <a:gd name="T82" fmla="*/ 681 w 2831"/>
              <a:gd name="T83" fmla="*/ 618 h 3472"/>
              <a:gd name="T84" fmla="*/ 1588 w 2831"/>
              <a:gd name="T85" fmla="*/ 597 h 3472"/>
              <a:gd name="T86" fmla="*/ 1683 w 2831"/>
              <a:gd name="T87" fmla="*/ 347 h 3472"/>
              <a:gd name="T88" fmla="*/ 2201 w 2831"/>
              <a:gd name="T89" fmla="*/ 438 h 3472"/>
              <a:gd name="T90" fmla="*/ 2118 w 2831"/>
              <a:gd name="T91" fmla="*/ 2037 h 3472"/>
              <a:gd name="T92" fmla="*/ 1412 w 2831"/>
              <a:gd name="T93" fmla="*/ 3005 h 3472"/>
              <a:gd name="T94" fmla="*/ 47 w 2831"/>
              <a:gd name="T95" fmla="*/ 3054 h 3472"/>
              <a:gd name="T96" fmla="*/ 21 w 2831"/>
              <a:gd name="T97" fmla="*/ 455 h 3472"/>
              <a:gd name="T98" fmla="*/ 1118 w 2831"/>
              <a:gd name="T99" fmla="*/ 99 h 3472"/>
              <a:gd name="T100" fmla="*/ 1053 w 2831"/>
              <a:gd name="T101" fmla="*/ 211 h 3472"/>
              <a:gd name="T102" fmla="*/ 1182 w 2831"/>
              <a:gd name="T103" fmla="*/ 211 h 3472"/>
              <a:gd name="T104" fmla="*/ 1118 w 2831"/>
              <a:gd name="T105" fmla="*/ 99 h 3472"/>
              <a:gd name="T106" fmla="*/ 1268 w 2831"/>
              <a:gd name="T107" fmla="*/ 85 h 3472"/>
              <a:gd name="T108" fmla="*/ 1328 w 2831"/>
              <a:gd name="T109" fmla="*/ 238 h 3472"/>
              <a:gd name="T110" fmla="*/ 1564 w 2831"/>
              <a:gd name="T111" fmla="*/ 312 h 3472"/>
              <a:gd name="T112" fmla="*/ 1547 w 2831"/>
              <a:gd name="T113" fmla="*/ 503 h 3472"/>
              <a:gd name="T114" fmla="*/ 711 w 2831"/>
              <a:gd name="T115" fmla="*/ 521 h 3472"/>
              <a:gd name="T116" fmla="*/ 657 w 2831"/>
              <a:gd name="T117" fmla="*/ 338 h 3472"/>
              <a:gd name="T118" fmla="*/ 889 w 2831"/>
              <a:gd name="T119" fmla="*/ 245 h 3472"/>
              <a:gd name="T120" fmla="*/ 954 w 2831"/>
              <a:gd name="T121" fmla="*/ 112 h 3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31" h="3472">
                <a:moveTo>
                  <a:pt x="2538" y="2529"/>
                </a:moveTo>
                <a:lnTo>
                  <a:pt x="2517" y="2531"/>
                </a:lnTo>
                <a:lnTo>
                  <a:pt x="2496" y="2537"/>
                </a:lnTo>
                <a:lnTo>
                  <a:pt x="2476" y="2547"/>
                </a:lnTo>
                <a:lnTo>
                  <a:pt x="2459" y="2563"/>
                </a:lnTo>
                <a:lnTo>
                  <a:pt x="2124" y="2939"/>
                </a:lnTo>
                <a:lnTo>
                  <a:pt x="1950" y="2800"/>
                </a:lnTo>
                <a:lnTo>
                  <a:pt x="1930" y="2787"/>
                </a:lnTo>
                <a:lnTo>
                  <a:pt x="1909" y="2780"/>
                </a:lnTo>
                <a:lnTo>
                  <a:pt x="1888" y="2778"/>
                </a:lnTo>
                <a:lnTo>
                  <a:pt x="1866" y="2780"/>
                </a:lnTo>
                <a:lnTo>
                  <a:pt x="1845" y="2787"/>
                </a:lnTo>
                <a:lnTo>
                  <a:pt x="1826" y="2799"/>
                </a:lnTo>
                <a:lnTo>
                  <a:pt x="1810" y="2814"/>
                </a:lnTo>
                <a:lnTo>
                  <a:pt x="1797" y="2834"/>
                </a:lnTo>
                <a:lnTo>
                  <a:pt x="1791" y="2855"/>
                </a:lnTo>
                <a:lnTo>
                  <a:pt x="1788" y="2876"/>
                </a:lnTo>
                <a:lnTo>
                  <a:pt x="1791" y="2899"/>
                </a:lnTo>
                <a:lnTo>
                  <a:pt x="1797" y="2920"/>
                </a:lnTo>
                <a:lnTo>
                  <a:pt x="1809" y="2938"/>
                </a:lnTo>
                <a:lnTo>
                  <a:pt x="1826" y="2954"/>
                </a:lnTo>
                <a:lnTo>
                  <a:pt x="2073" y="3152"/>
                </a:lnTo>
                <a:lnTo>
                  <a:pt x="2093" y="3165"/>
                </a:lnTo>
                <a:lnTo>
                  <a:pt x="2114" y="3172"/>
                </a:lnTo>
                <a:lnTo>
                  <a:pt x="2135" y="3174"/>
                </a:lnTo>
                <a:lnTo>
                  <a:pt x="2156" y="3172"/>
                </a:lnTo>
                <a:lnTo>
                  <a:pt x="2175" y="3166"/>
                </a:lnTo>
                <a:lnTo>
                  <a:pt x="2194" y="3155"/>
                </a:lnTo>
                <a:lnTo>
                  <a:pt x="2210" y="3142"/>
                </a:lnTo>
                <a:lnTo>
                  <a:pt x="2607" y="2694"/>
                </a:lnTo>
                <a:lnTo>
                  <a:pt x="2620" y="2676"/>
                </a:lnTo>
                <a:lnTo>
                  <a:pt x="2628" y="2656"/>
                </a:lnTo>
                <a:lnTo>
                  <a:pt x="2633" y="2633"/>
                </a:lnTo>
                <a:lnTo>
                  <a:pt x="2631" y="2612"/>
                </a:lnTo>
                <a:lnTo>
                  <a:pt x="2625" y="2591"/>
                </a:lnTo>
                <a:lnTo>
                  <a:pt x="2615" y="2571"/>
                </a:lnTo>
                <a:lnTo>
                  <a:pt x="2599" y="2555"/>
                </a:lnTo>
                <a:lnTo>
                  <a:pt x="2580" y="2542"/>
                </a:lnTo>
                <a:lnTo>
                  <a:pt x="2560" y="2534"/>
                </a:lnTo>
                <a:lnTo>
                  <a:pt x="2538" y="2529"/>
                </a:lnTo>
                <a:close/>
                <a:moveTo>
                  <a:pt x="944" y="2430"/>
                </a:moveTo>
                <a:lnTo>
                  <a:pt x="1391" y="2430"/>
                </a:lnTo>
                <a:lnTo>
                  <a:pt x="1406" y="2433"/>
                </a:lnTo>
                <a:lnTo>
                  <a:pt x="1420" y="2440"/>
                </a:lnTo>
                <a:lnTo>
                  <a:pt x="1431" y="2450"/>
                </a:lnTo>
                <a:lnTo>
                  <a:pt x="1438" y="2464"/>
                </a:lnTo>
                <a:lnTo>
                  <a:pt x="1440" y="2480"/>
                </a:lnTo>
                <a:lnTo>
                  <a:pt x="1440" y="2529"/>
                </a:lnTo>
                <a:lnTo>
                  <a:pt x="1438" y="2545"/>
                </a:lnTo>
                <a:lnTo>
                  <a:pt x="1431" y="2559"/>
                </a:lnTo>
                <a:lnTo>
                  <a:pt x="1420" y="2569"/>
                </a:lnTo>
                <a:lnTo>
                  <a:pt x="1406" y="2577"/>
                </a:lnTo>
                <a:lnTo>
                  <a:pt x="1391" y="2579"/>
                </a:lnTo>
                <a:lnTo>
                  <a:pt x="944" y="2579"/>
                </a:lnTo>
                <a:lnTo>
                  <a:pt x="928" y="2577"/>
                </a:lnTo>
                <a:lnTo>
                  <a:pt x="914" y="2569"/>
                </a:lnTo>
                <a:lnTo>
                  <a:pt x="904" y="2559"/>
                </a:lnTo>
                <a:lnTo>
                  <a:pt x="896" y="2545"/>
                </a:lnTo>
                <a:lnTo>
                  <a:pt x="894" y="2529"/>
                </a:lnTo>
                <a:lnTo>
                  <a:pt x="894" y="2480"/>
                </a:lnTo>
                <a:lnTo>
                  <a:pt x="896" y="2464"/>
                </a:lnTo>
                <a:lnTo>
                  <a:pt x="904" y="2450"/>
                </a:lnTo>
                <a:lnTo>
                  <a:pt x="914" y="2440"/>
                </a:lnTo>
                <a:lnTo>
                  <a:pt x="928" y="2433"/>
                </a:lnTo>
                <a:lnTo>
                  <a:pt x="944" y="2430"/>
                </a:lnTo>
                <a:close/>
                <a:moveTo>
                  <a:pt x="769" y="2319"/>
                </a:moveTo>
                <a:lnTo>
                  <a:pt x="783" y="2322"/>
                </a:lnTo>
                <a:lnTo>
                  <a:pt x="795" y="2330"/>
                </a:lnTo>
                <a:lnTo>
                  <a:pt x="805" y="2341"/>
                </a:lnTo>
                <a:lnTo>
                  <a:pt x="810" y="2355"/>
                </a:lnTo>
                <a:lnTo>
                  <a:pt x="810" y="2368"/>
                </a:lnTo>
                <a:lnTo>
                  <a:pt x="807" y="2382"/>
                </a:lnTo>
                <a:lnTo>
                  <a:pt x="800" y="2395"/>
                </a:lnTo>
                <a:lnTo>
                  <a:pt x="616" y="2600"/>
                </a:lnTo>
                <a:lnTo>
                  <a:pt x="606" y="2608"/>
                </a:lnTo>
                <a:lnTo>
                  <a:pt x="594" y="2613"/>
                </a:lnTo>
                <a:lnTo>
                  <a:pt x="581" y="2616"/>
                </a:lnTo>
                <a:lnTo>
                  <a:pt x="567" y="2612"/>
                </a:lnTo>
                <a:lnTo>
                  <a:pt x="553" y="2605"/>
                </a:lnTo>
                <a:lnTo>
                  <a:pt x="439" y="2514"/>
                </a:lnTo>
                <a:lnTo>
                  <a:pt x="430" y="2503"/>
                </a:lnTo>
                <a:lnTo>
                  <a:pt x="423" y="2490"/>
                </a:lnTo>
                <a:lnTo>
                  <a:pt x="422" y="2477"/>
                </a:lnTo>
                <a:lnTo>
                  <a:pt x="425" y="2463"/>
                </a:lnTo>
                <a:lnTo>
                  <a:pt x="432" y="2449"/>
                </a:lnTo>
                <a:lnTo>
                  <a:pt x="442" y="2440"/>
                </a:lnTo>
                <a:lnTo>
                  <a:pt x="456" y="2435"/>
                </a:lnTo>
                <a:lnTo>
                  <a:pt x="470" y="2433"/>
                </a:lnTo>
                <a:lnTo>
                  <a:pt x="484" y="2436"/>
                </a:lnTo>
                <a:lnTo>
                  <a:pt x="496" y="2443"/>
                </a:lnTo>
                <a:lnTo>
                  <a:pt x="576" y="2507"/>
                </a:lnTo>
                <a:lnTo>
                  <a:pt x="731" y="2334"/>
                </a:lnTo>
                <a:lnTo>
                  <a:pt x="742" y="2324"/>
                </a:lnTo>
                <a:lnTo>
                  <a:pt x="755" y="2320"/>
                </a:lnTo>
                <a:lnTo>
                  <a:pt x="769" y="2319"/>
                </a:lnTo>
                <a:close/>
                <a:moveTo>
                  <a:pt x="2186" y="2182"/>
                </a:moveTo>
                <a:lnTo>
                  <a:pt x="2251" y="2185"/>
                </a:lnTo>
                <a:lnTo>
                  <a:pt x="2316" y="2196"/>
                </a:lnTo>
                <a:lnTo>
                  <a:pt x="2378" y="2212"/>
                </a:lnTo>
                <a:lnTo>
                  <a:pt x="2437" y="2233"/>
                </a:lnTo>
                <a:lnTo>
                  <a:pt x="2494" y="2260"/>
                </a:lnTo>
                <a:lnTo>
                  <a:pt x="2546" y="2293"/>
                </a:lnTo>
                <a:lnTo>
                  <a:pt x="2596" y="2329"/>
                </a:lnTo>
                <a:lnTo>
                  <a:pt x="2642" y="2371"/>
                </a:lnTo>
                <a:lnTo>
                  <a:pt x="2683" y="2417"/>
                </a:lnTo>
                <a:lnTo>
                  <a:pt x="2721" y="2466"/>
                </a:lnTo>
                <a:lnTo>
                  <a:pt x="2753" y="2520"/>
                </a:lnTo>
                <a:lnTo>
                  <a:pt x="2780" y="2577"/>
                </a:lnTo>
                <a:lnTo>
                  <a:pt x="2802" y="2636"/>
                </a:lnTo>
                <a:lnTo>
                  <a:pt x="2818" y="2698"/>
                </a:lnTo>
                <a:lnTo>
                  <a:pt x="2828" y="2761"/>
                </a:lnTo>
                <a:lnTo>
                  <a:pt x="2831" y="2827"/>
                </a:lnTo>
                <a:lnTo>
                  <a:pt x="2828" y="2893"/>
                </a:lnTo>
                <a:lnTo>
                  <a:pt x="2818" y="2958"/>
                </a:lnTo>
                <a:lnTo>
                  <a:pt x="2802" y="3019"/>
                </a:lnTo>
                <a:lnTo>
                  <a:pt x="2780" y="3079"/>
                </a:lnTo>
                <a:lnTo>
                  <a:pt x="2753" y="3134"/>
                </a:lnTo>
                <a:lnTo>
                  <a:pt x="2721" y="3188"/>
                </a:lnTo>
                <a:lnTo>
                  <a:pt x="2683" y="3237"/>
                </a:lnTo>
                <a:lnTo>
                  <a:pt x="2642" y="3283"/>
                </a:lnTo>
                <a:lnTo>
                  <a:pt x="2596" y="3325"/>
                </a:lnTo>
                <a:lnTo>
                  <a:pt x="2546" y="3362"/>
                </a:lnTo>
                <a:lnTo>
                  <a:pt x="2494" y="3394"/>
                </a:lnTo>
                <a:lnTo>
                  <a:pt x="2437" y="3421"/>
                </a:lnTo>
                <a:lnTo>
                  <a:pt x="2378" y="3443"/>
                </a:lnTo>
                <a:lnTo>
                  <a:pt x="2316" y="3459"/>
                </a:lnTo>
                <a:lnTo>
                  <a:pt x="2251" y="3469"/>
                </a:lnTo>
                <a:lnTo>
                  <a:pt x="2186" y="3472"/>
                </a:lnTo>
                <a:lnTo>
                  <a:pt x="2120" y="3469"/>
                </a:lnTo>
                <a:lnTo>
                  <a:pt x="2055" y="3459"/>
                </a:lnTo>
                <a:lnTo>
                  <a:pt x="1993" y="3443"/>
                </a:lnTo>
                <a:lnTo>
                  <a:pt x="1934" y="3421"/>
                </a:lnTo>
                <a:lnTo>
                  <a:pt x="1877" y="3394"/>
                </a:lnTo>
                <a:lnTo>
                  <a:pt x="1825" y="3362"/>
                </a:lnTo>
                <a:lnTo>
                  <a:pt x="1775" y="3325"/>
                </a:lnTo>
                <a:lnTo>
                  <a:pt x="1729" y="3283"/>
                </a:lnTo>
                <a:lnTo>
                  <a:pt x="1688" y="3237"/>
                </a:lnTo>
                <a:lnTo>
                  <a:pt x="1650" y="3188"/>
                </a:lnTo>
                <a:lnTo>
                  <a:pt x="1618" y="3134"/>
                </a:lnTo>
                <a:lnTo>
                  <a:pt x="1591" y="3079"/>
                </a:lnTo>
                <a:lnTo>
                  <a:pt x="1569" y="3019"/>
                </a:lnTo>
                <a:lnTo>
                  <a:pt x="1553" y="2958"/>
                </a:lnTo>
                <a:lnTo>
                  <a:pt x="1543" y="2893"/>
                </a:lnTo>
                <a:lnTo>
                  <a:pt x="1540" y="2827"/>
                </a:lnTo>
                <a:lnTo>
                  <a:pt x="1543" y="2761"/>
                </a:lnTo>
                <a:lnTo>
                  <a:pt x="1553" y="2698"/>
                </a:lnTo>
                <a:lnTo>
                  <a:pt x="1569" y="2636"/>
                </a:lnTo>
                <a:lnTo>
                  <a:pt x="1591" y="2577"/>
                </a:lnTo>
                <a:lnTo>
                  <a:pt x="1618" y="2520"/>
                </a:lnTo>
                <a:lnTo>
                  <a:pt x="1650" y="2466"/>
                </a:lnTo>
                <a:lnTo>
                  <a:pt x="1688" y="2417"/>
                </a:lnTo>
                <a:lnTo>
                  <a:pt x="1729" y="2371"/>
                </a:lnTo>
                <a:lnTo>
                  <a:pt x="1775" y="2329"/>
                </a:lnTo>
                <a:lnTo>
                  <a:pt x="1825" y="2293"/>
                </a:lnTo>
                <a:lnTo>
                  <a:pt x="1877" y="2260"/>
                </a:lnTo>
                <a:lnTo>
                  <a:pt x="1934" y="2233"/>
                </a:lnTo>
                <a:lnTo>
                  <a:pt x="1993" y="2212"/>
                </a:lnTo>
                <a:lnTo>
                  <a:pt x="2055" y="2196"/>
                </a:lnTo>
                <a:lnTo>
                  <a:pt x="2120" y="2185"/>
                </a:lnTo>
                <a:lnTo>
                  <a:pt x="2186" y="2182"/>
                </a:lnTo>
                <a:close/>
                <a:moveTo>
                  <a:pt x="944" y="1984"/>
                </a:moveTo>
                <a:lnTo>
                  <a:pt x="1491" y="1984"/>
                </a:lnTo>
                <a:lnTo>
                  <a:pt x="1505" y="1986"/>
                </a:lnTo>
                <a:lnTo>
                  <a:pt x="1519" y="1994"/>
                </a:lnTo>
                <a:lnTo>
                  <a:pt x="1531" y="2004"/>
                </a:lnTo>
                <a:lnTo>
                  <a:pt x="1537" y="2018"/>
                </a:lnTo>
                <a:lnTo>
                  <a:pt x="1540" y="2034"/>
                </a:lnTo>
                <a:lnTo>
                  <a:pt x="1540" y="2083"/>
                </a:lnTo>
                <a:lnTo>
                  <a:pt x="1537" y="2099"/>
                </a:lnTo>
                <a:lnTo>
                  <a:pt x="1531" y="2113"/>
                </a:lnTo>
                <a:lnTo>
                  <a:pt x="1519" y="2123"/>
                </a:lnTo>
                <a:lnTo>
                  <a:pt x="1505" y="2131"/>
                </a:lnTo>
                <a:lnTo>
                  <a:pt x="1491" y="2133"/>
                </a:lnTo>
                <a:lnTo>
                  <a:pt x="944" y="2133"/>
                </a:lnTo>
                <a:lnTo>
                  <a:pt x="928" y="2131"/>
                </a:lnTo>
                <a:lnTo>
                  <a:pt x="914" y="2123"/>
                </a:lnTo>
                <a:lnTo>
                  <a:pt x="904" y="2113"/>
                </a:lnTo>
                <a:lnTo>
                  <a:pt x="896" y="2099"/>
                </a:lnTo>
                <a:lnTo>
                  <a:pt x="894" y="2083"/>
                </a:lnTo>
                <a:lnTo>
                  <a:pt x="894" y="2034"/>
                </a:lnTo>
                <a:lnTo>
                  <a:pt x="896" y="2018"/>
                </a:lnTo>
                <a:lnTo>
                  <a:pt x="904" y="2004"/>
                </a:lnTo>
                <a:lnTo>
                  <a:pt x="914" y="1994"/>
                </a:lnTo>
                <a:lnTo>
                  <a:pt x="928" y="1986"/>
                </a:lnTo>
                <a:lnTo>
                  <a:pt x="944" y="1984"/>
                </a:lnTo>
                <a:close/>
                <a:moveTo>
                  <a:pt x="769" y="1894"/>
                </a:moveTo>
                <a:lnTo>
                  <a:pt x="783" y="1897"/>
                </a:lnTo>
                <a:lnTo>
                  <a:pt x="795" y="1905"/>
                </a:lnTo>
                <a:lnTo>
                  <a:pt x="805" y="1916"/>
                </a:lnTo>
                <a:lnTo>
                  <a:pt x="810" y="1930"/>
                </a:lnTo>
                <a:lnTo>
                  <a:pt x="810" y="1943"/>
                </a:lnTo>
                <a:lnTo>
                  <a:pt x="807" y="1957"/>
                </a:lnTo>
                <a:lnTo>
                  <a:pt x="800" y="1970"/>
                </a:lnTo>
                <a:lnTo>
                  <a:pt x="616" y="2175"/>
                </a:lnTo>
                <a:lnTo>
                  <a:pt x="606" y="2183"/>
                </a:lnTo>
                <a:lnTo>
                  <a:pt x="594" y="2188"/>
                </a:lnTo>
                <a:lnTo>
                  <a:pt x="581" y="2191"/>
                </a:lnTo>
                <a:lnTo>
                  <a:pt x="567" y="2187"/>
                </a:lnTo>
                <a:lnTo>
                  <a:pt x="553" y="2180"/>
                </a:lnTo>
                <a:lnTo>
                  <a:pt x="439" y="2088"/>
                </a:lnTo>
                <a:lnTo>
                  <a:pt x="430" y="2078"/>
                </a:lnTo>
                <a:lnTo>
                  <a:pt x="423" y="2065"/>
                </a:lnTo>
                <a:lnTo>
                  <a:pt x="422" y="2052"/>
                </a:lnTo>
                <a:lnTo>
                  <a:pt x="425" y="2038"/>
                </a:lnTo>
                <a:lnTo>
                  <a:pt x="432" y="2024"/>
                </a:lnTo>
                <a:lnTo>
                  <a:pt x="442" y="2015"/>
                </a:lnTo>
                <a:lnTo>
                  <a:pt x="456" y="2010"/>
                </a:lnTo>
                <a:lnTo>
                  <a:pt x="470" y="2007"/>
                </a:lnTo>
                <a:lnTo>
                  <a:pt x="484" y="2011"/>
                </a:lnTo>
                <a:lnTo>
                  <a:pt x="496" y="2018"/>
                </a:lnTo>
                <a:lnTo>
                  <a:pt x="576" y="2082"/>
                </a:lnTo>
                <a:lnTo>
                  <a:pt x="731" y="1909"/>
                </a:lnTo>
                <a:lnTo>
                  <a:pt x="742" y="1899"/>
                </a:lnTo>
                <a:lnTo>
                  <a:pt x="755" y="1895"/>
                </a:lnTo>
                <a:lnTo>
                  <a:pt x="769" y="1894"/>
                </a:lnTo>
                <a:close/>
                <a:moveTo>
                  <a:pt x="944" y="1588"/>
                </a:moveTo>
                <a:lnTo>
                  <a:pt x="1738" y="1588"/>
                </a:lnTo>
                <a:lnTo>
                  <a:pt x="1754" y="1590"/>
                </a:lnTo>
                <a:lnTo>
                  <a:pt x="1768" y="1597"/>
                </a:lnTo>
                <a:lnTo>
                  <a:pt x="1778" y="1608"/>
                </a:lnTo>
                <a:lnTo>
                  <a:pt x="1786" y="1621"/>
                </a:lnTo>
                <a:lnTo>
                  <a:pt x="1788" y="1637"/>
                </a:lnTo>
                <a:lnTo>
                  <a:pt x="1788" y="1687"/>
                </a:lnTo>
                <a:lnTo>
                  <a:pt x="1786" y="1702"/>
                </a:lnTo>
                <a:lnTo>
                  <a:pt x="1778" y="1716"/>
                </a:lnTo>
                <a:lnTo>
                  <a:pt x="1768" y="1727"/>
                </a:lnTo>
                <a:lnTo>
                  <a:pt x="1754" y="1734"/>
                </a:lnTo>
                <a:lnTo>
                  <a:pt x="1738" y="1736"/>
                </a:lnTo>
                <a:lnTo>
                  <a:pt x="944" y="1736"/>
                </a:lnTo>
                <a:lnTo>
                  <a:pt x="928" y="1734"/>
                </a:lnTo>
                <a:lnTo>
                  <a:pt x="914" y="1727"/>
                </a:lnTo>
                <a:lnTo>
                  <a:pt x="904" y="1716"/>
                </a:lnTo>
                <a:lnTo>
                  <a:pt x="896" y="1702"/>
                </a:lnTo>
                <a:lnTo>
                  <a:pt x="894" y="1687"/>
                </a:lnTo>
                <a:lnTo>
                  <a:pt x="894" y="1637"/>
                </a:lnTo>
                <a:lnTo>
                  <a:pt x="896" y="1621"/>
                </a:lnTo>
                <a:lnTo>
                  <a:pt x="904" y="1608"/>
                </a:lnTo>
                <a:lnTo>
                  <a:pt x="914" y="1597"/>
                </a:lnTo>
                <a:lnTo>
                  <a:pt x="928" y="1590"/>
                </a:lnTo>
                <a:lnTo>
                  <a:pt x="944" y="1588"/>
                </a:lnTo>
                <a:close/>
                <a:moveTo>
                  <a:pt x="769" y="1472"/>
                </a:moveTo>
                <a:lnTo>
                  <a:pt x="783" y="1475"/>
                </a:lnTo>
                <a:lnTo>
                  <a:pt x="795" y="1483"/>
                </a:lnTo>
                <a:lnTo>
                  <a:pt x="805" y="1494"/>
                </a:lnTo>
                <a:lnTo>
                  <a:pt x="810" y="1508"/>
                </a:lnTo>
                <a:lnTo>
                  <a:pt x="810" y="1521"/>
                </a:lnTo>
                <a:lnTo>
                  <a:pt x="807" y="1535"/>
                </a:lnTo>
                <a:lnTo>
                  <a:pt x="800" y="1548"/>
                </a:lnTo>
                <a:lnTo>
                  <a:pt x="616" y="1753"/>
                </a:lnTo>
                <a:lnTo>
                  <a:pt x="606" y="1761"/>
                </a:lnTo>
                <a:lnTo>
                  <a:pt x="594" y="1767"/>
                </a:lnTo>
                <a:lnTo>
                  <a:pt x="581" y="1769"/>
                </a:lnTo>
                <a:lnTo>
                  <a:pt x="567" y="1765"/>
                </a:lnTo>
                <a:lnTo>
                  <a:pt x="553" y="1758"/>
                </a:lnTo>
                <a:lnTo>
                  <a:pt x="439" y="1667"/>
                </a:lnTo>
                <a:lnTo>
                  <a:pt x="430" y="1656"/>
                </a:lnTo>
                <a:lnTo>
                  <a:pt x="423" y="1643"/>
                </a:lnTo>
                <a:lnTo>
                  <a:pt x="422" y="1630"/>
                </a:lnTo>
                <a:lnTo>
                  <a:pt x="425" y="1615"/>
                </a:lnTo>
                <a:lnTo>
                  <a:pt x="432" y="1602"/>
                </a:lnTo>
                <a:lnTo>
                  <a:pt x="442" y="1593"/>
                </a:lnTo>
                <a:lnTo>
                  <a:pt x="456" y="1588"/>
                </a:lnTo>
                <a:lnTo>
                  <a:pt x="470" y="1586"/>
                </a:lnTo>
                <a:lnTo>
                  <a:pt x="484" y="1589"/>
                </a:lnTo>
                <a:lnTo>
                  <a:pt x="496" y="1596"/>
                </a:lnTo>
                <a:lnTo>
                  <a:pt x="576" y="1660"/>
                </a:lnTo>
                <a:lnTo>
                  <a:pt x="731" y="1487"/>
                </a:lnTo>
                <a:lnTo>
                  <a:pt x="742" y="1477"/>
                </a:lnTo>
                <a:lnTo>
                  <a:pt x="755" y="1473"/>
                </a:lnTo>
                <a:lnTo>
                  <a:pt x="769" y="1472"/>
                </a:lnTo>
                <a:close/>
                <a:moveTo>
                  <a:pt x="944" y="1140"/>
                </a:moveTo>
                <a:lnTo>
                  <a:pt x="1738" y="1140"/>
                </a:lnTo>
                <a:lnTo>
                  <a:pt x="1754" y="1144"/>
                </a:lnTo>
                <a:lnTo>
                  <a:pt x="1768" y="1150"/>
                </a:lnTo>
                <a:lnTo>
                  <a:pt x="1778" y="1162"/>
                </a:lnTo>
                <a:lnTo>
                  <a:pt x="1786" y="1175"/>
                </a:lnTo>
                <a:lnTo>
                  <a:pt x="1788" y="1190"/>
                </a:lnTo>
                <a:lnTo>
                  <a:pt x="1788" y="1240"/>
                </a:lnTo>
                <a:lnTo>
                  <a:pt x="1786" y="1255"/>
                </a:lnTo>
                <a:lnTo>
                  <a:pt x="1778" y="1269"/>
                </a:lnTo>
                <a:lnTo>
                  <a:pt x="1768" y="1280"/>
                </a:lnTo>
                <a:lnTo>
                  <a:pt x="1754" y="1287"/>
                </a:lnTo>
                <a:lnTo>
                  <a:pt x="1738" y="1290"/>
                </a:lnTo>
                <a:lnTo>
                  <a:pt x="944" y="1290"/>
                </a:lnTo>
                <a:lnTo>
                  <a:pt x="928" y="1287"/>
                </a:lnTo>
                <a:lnTo>
                  <a:pt x="914" y="1280"/>
                </a:lnTo>
                <a:lnTo>
                  <a:pt x="904" y="1269"/>
                </a:lnTo>
                <a:lnTo>
                  <a:pt x="896" y="1255"/>
                </a:lnTo>
                <a:lnTo>
                  <a:pt x="894" y="1240"/>
                </a:lnTo>
                <a:lnTo>
                  <a:pt x="894" y="1190"/>
                </a:lnTo>
                <a:lnTo>
                  <a:pt x="896" y="1175"/>
                </a:lnTo>
                <a:lnTo>
                  <a:pt x="904" y="1162"/>
                </a:lnTo>
                <a:lnTo>
                  <a:pt x="914" y="1150"/>
                </a:lnTo>
                <a:lnTo>
                  <a:pt x="928" y="1144"/>
                </a:lnTo>
                <a:lnTo>
                  <a:pt x="944" y="1140"/>
                </a:lnTo>
                <a:close/>
                <a:moveTo>
                  <a:pt x="769" y="1030"/>
                </a:moveTo>
                <a:lnTo>
                  <a:pt x="783" y="1034"/>
                </a:lnTo>
                <a:lnTo>
                  <a:pt x="795" y="1042"/>
                </a:lnTo>
                <a:lnTo>
                  <a:pt x="805" y="1053"/>
                </a:lnTo>
                <a:lnTo>
                  <a:pt x="810" y="1066"/>
                </a:lnTo>
                <a:lnTo>
                  <a:pt x="810" y="1081"/>
                </a:lnTo>
                <a:lnTo>
                  <a:pt x="807" y="1094"/>
                </a:lnTo>
                <a:lnTo>
                  <a:pt x="800" y="1106"/>
                </a:lnTo>
                <a:lnTo>
                  <a:pt x="616" y="1312"/>
                </a:lnTo>
                <a:lnTo>
                  <a:pt x="606" y="1320"/>
                </a:lnTo>
                <a:lnTo>
                  <a:pt x="594" y="1326"/>
                </a:lnTo>
                <a:lnTo>
                  <a:pt x="581" y="1327"/>
                </a:lnTo>
                <a:lnTo>
                  <a:pt x="567" y="1325"/>
                </a:lnTo>
                <a:lnTo>
                  <a:pt x="553" y="1317"/>
                </a:lnTo>
                <a:lnTo>
                  <a:pt x="439" y="1226"/>
                </a:lnTo>
                <a:lnTo>
                  <a:pt x="430" y="1215"/>
                </a:lnTo>
                <a:lnTo>
                  <a:pt x="423" y="1202"/>
                </a:lnTo>
                <a:lnTo>
                  <a:pt x="422" y="1188"/>
                </a:lnTo>
                <a:lnTo>
                  <a:pt x="425" y="1174"/>
                </a:lnTo>
                <a:lnTo>
                  <a:pt x="432" y="1162"/>
                </a:lnTo>
                <a:lnTo>
                  <a:pt x="442" y="1152"/>
                </a:lnTo>
                <a:lnTo>
                  <a:pt x="456" y="1146"/>
                </a:lnTo>
                <a:lnTo>
                  <a:pt x="470" y="1145"/>
                </a:lnTo>
                <a:lnTo>
                  <a:pt x="484" y="1147"/>
                </a:lnTo>
                <a:lnTo>
                  <a:pt x="496" y="1154"/>
                </a:lnTo>
                <a:lnTo>
                  <a:pt x="576" y="1218"/>
                </a:lnTo>
                <a:lnTo>
                  <a:pt x="731" y="1046"/>
                </a:lnTo>
                <a:lnTo>
                  <a:pt x="742" y="1036"/>
                </a:lnTo>
                <a:lnTo>
                  <a:pt x="755" y="1031"/>
                </a:lnTo>
                <a:lnTo>
                  <a:pt x="769" y="1030"/>
                </a:lnTo>
                <a:close/>
                <a:moveTo>
                  <a:pt x="150" y="347"/>
                </a:moveTo>
                <a:lnTo>
                  <a:pt x="552" y="347"/>
                </a:lnTo>
                <a:lnTo>
                  <a:pt x="548" y="372"/>
                </a:lnTo>
                <a:lnTo>
                  <a:pt x="547" y="399"/>
                </a:lnTo>
                <a:lnTo>
                  <a:pt x="550" y="439"/>
                </a:lnTo>
                <a:lnTo>
                  <a:pt x="559" y="477"/>
                </a:lnTo>
                <a:lnTo>
                  <a:pt x="574" y="511"/>
                </a:lnTo>
                <a:lnTo>
                  <a:pt x="594" y="544"/>
                </a:lnTo>
                <a:lnTo>
                  <a:pt x="618" y="572"/>
                </a:lnTo>
                <a:lnTo>
                  <a:pt x="648" y="598"/>
                </a:lnTo>
                <a:lnTo>
                  <a:pt x="681" y="618"/>
                </a:lnTo>
                <a:lnTo>
                  <a:pt x="715" y="632"/>
                </a:lnTo>
                <a:lnTo>
                  <a:pt x="753" y="642"/>
                </a:lnTo>
                <a:lnTo>
                  <a:pt x="793" y="645"/>
                </a:lnTo>
                <a:lnTo>
                  <a:pt x="1442" y="645"/>
                </a:lnTo>
                <a:lnTo>
                  <a:pt x="1482" y="642"/>
                </a:lnTo>
                <a:lnTo>
                  <a:pt x="1520" y="632"/>
                </a:lnTo>
                <a:lnTo>
                  <a:pt x="1555" y="618"/>
                </a:lnTo>
                <a:lnTo>
                  <a:pt x="1588" y="597"/>
                </a:lnTo>
                <a:lnTo>
                  <a:pt x="1616" y="572"/>
                </a:lnTo>
                <a:lnTo>
                  <a:pt x="1641" y="543"/>
                </a:lnTo>
                <a:lnTo>
                  <a:pt x="1661" y="510"/>
                </a:lnTo>
                <a:lnTo>
                  <a:pt x="1676" y="475"/>
                </a:lnTo>
                <a:lnTo>
                  <a:pt x="1686" y="436"/>
                </a:lnTo>
                <a:lnTo>
                  <a:pt x="1689" y="396"/>
                </a:lnTo>
                <a:lnTo>
                  <a:pt x="1688" y="371"/>
                </a:lnTo>
                <a:lnTo>
                  <a:pt x="1683" y="347"/>
                </a:lnTo>
                <a:lnTo>
                  <a:pt x="1987" y="347"/>
                </a:lnTo>
                <a:lnTo>
                  <a:pt x="2029" y="349"/>
                </a:lnTo>
                <a:lnTo>
                  <a:pt x="2067" y="356"/>
                </a:lnTo>
                <a:lnTo>
                  <a:pt x="2101" y="366"/>
                </a:lnTo>
                <a:lnTo>
                  <a:pt x="2132" y="379"/>
                </a:lnTo>
                <a:lnTo>
                  <a:pt x="2159" y="396"/>
                </a:lnTo>
                <a:lnTo>
                  <a:pt x="2182" y="416"/>
                </a:lnTo>
                <a:lnTo>
                  <a:pt x="2201" y="438"/>
                </a:lnTo>
                <a:lnTo>
                  <a:pt x="2215" y="462"/>
                </a:lnTo>
                <a:lnTo>
                  <a:pt x="2226" y="488"/>
                </a:lnTo>
                <a:lnTo>
                  <a:pt x="2233" y="517"/>
                </a:lnTo>
                <a:lnTo>
                  <a:pt x="2235" y="546"/>
                </a:lnTo>
                <a:lnTo>
                  <a:pt x="2235" y="2036"/>
                </a:lnTo>
                <a:lnTo>
                  <a:pt x="2210" y="2035"/>
                </a:lnTo>
                <a:lnTo>
                  <a:pt x="2186" y="2034"/>
                </a:lnTo>
                <a:lnTo>
                  <a:pt x="2118" y="2037"/>
                </a:lnTo>
                <a:lnTo>
                  <a:pt x="2051" y="2045"/>
                </a:lnTo>
                <a:lnTo>
                  <a:pt x="1987" y="2060"/>
                </a:lnTo>
                <a:lnTo>
                  <a:pt x="1987" y="893"/>
                </a:lnTo>
                <a:lnTo>
                  <a:pt x="249" y="893"/>
                </a:lnTo>
                <a:lnTo>
                  <a:pt x="249" y="2876"/>
                </a:lnTo>
                <a:lnTo>
                  <a:pt x="1394" y="2876"/>
                </a:lnTo>
                <a:lnTo>
                  <a:pt x="1400" y="2942"/>
                </a:lnTo>
                <a:lnTo>
                  <a:pt x="1412" y="3005"/>
                </a:lnTo>
                <a:lnTo>
                  <a:pt x="1429" y="3066"/>
                </a:lnTo>
                <a:lnTo>
                  <a:pt x="1450" y="3125"/>
                </a:lnTo>
                <a:lnTo>
                  <a:pt x="199" y="3125"/>
                </a:lnTo>
                <a:lnTo>
                  <a:pt x="163" y="3122"/>
                </a:lnTo>
                <a:lnTo>
                  <a:pt x="130" y="3112"/>
                </a:lnTo>
                <a:lnTo>
                  <a:pt x="99" y="3097"/>
                </a:lnTo>
                <a:lnTo>
                  <a:pt x="71" y="3079"/>
                </a:lnTo>
                <a:lnTo>
                  <a:pt x="47" y="3054"/>
                </a:lnTo>
                <a:lnTo>
                  <a:pt x="27" y="3027"/>
                </a:lnTo>
                <a:lnTo>
                  <a:pt x="13" y="2995"/>
                </a:lnTo>
                <a:lnTo>
                  <a:pt x="3" y="2962"/>
                </a:lnTo>
                <a:lnTo>
                  <a:pt x="0" y="2926"/>
                </a:lnTo>
                <a:lnTo>
                  <a:pt x="0" y="546"/>
                </a:lnTo>
                <a:lnTo>
                  <a:pt x="3" y="513"/>
                </a:lnTo>
                <a:lnTo>
                  <a:pt x="9" y="483"/>
                </a:lnTo>
                <a:lnTo>
                  <a:pt x="21" y="455"/>
                </a:lnTo>
                <a:lnTo>
                  <a:pt x="36" y="428"/>
                </a:lnTo>
                <a:lnTo>
                  <a:pt x="53" y="405"/>
                </a:lnTo>
                <a:lnTo>
                  <a:pt x="71" y="385"/>
                </a:lnTo>
                <a:lnTo>
                  <a:pt x="91" y="369"/>
                </a:lnTo>
                <a:lnTo>
                  <a:pt x="111" y="358"/>
                </a:lnTo>
                <a:lnTo>
                  <a:pt x="131" y="349"/>
                </a:lnTo>
                <a:lnTo>
                  <a:pt x="150" y="347"/>
                </a:lnTo>
                <a:close/>
                <a:moveTo>
                  <a:pt x="1118" y="99"/>
                </a:moveTo>
                <a:lnTo>
                  <a:pt x="1098" y="102"/>
                </a:lnTo>
                <a:lnTo>
                  <a:pt x="1080" y="109"/>
                </a:lnTo>
                <a:lnTo>
                  <a:pt x="1065" y="121"/>
                </a:lnTo>
                <a:lnTo>
                  <a:pt x="1053" y="136"/>
                </a:lnTo>
                <a:lnTo>
                  <a:pt x="1046" y="154"/>
                </a:lnTo>
                <a:lnTo>
                  <a:pt x="1043" y="174"/>
                </a:lnTo>
                <a:lnTo>
                  <a:pt x="1046" y="194"/>
                </a:lnTo>
                <a:lnTo>
                  <a:pt x="1053" y="211"/>
                </a:lnTo>
                <a:lnTo>
                  <a:pt x="1065" y="226"/>
                </a:lnTo>
                <a:lnTo>
                  <a:pt x="1080" y="238"/>
                </a:lnTo>
                <a:lnTo>
                  <a:pt x="1098" y="245"/>
                </a:lnTo>
                <a:lnTo>
                  <a:pt x="1118" y="248"/>
                </a:lnTo>
                <a:lnTo>
                  <a:pt x="1138" y="245"/>
                </a:lnTo>
                <a:lnTo>
                  <a:pt x="1156" y="238"/>
                </a:lnTo>
                <a:lnTo>
                  <a:pt x="1170" y="226"/>
                </a:lnTo>
                <a:lnTo>
                  <a:pt x="1182" y="211"/>
                </a:lnTo>
                <a:lnTo>
                  <a:pt x="1189" y="194"/>
                </a:lnTo>
                <a:lnTo>
                  <a:pt x="1193" y="174"/>
                </a:lnTo>
                <a:lnTo>
                  <a:pt x="1189" y="154"/>
                </a:lnTo>
                <a:lnTo>
                  <a:pt x="1182" y="136"/>
                </a:lnTo>
                <a:lnTo>
                  <a:pt x="1170" y="121"/>
                </a:lnTo>
                <a:lnTo>
                  <a:pt x="1156" y="109"/>
                </a:lnTo>
                <a:lnTo>
                  <a:pt x="1138" y="102"/>
                </a:lnTo>
                <a:lnTo>
                  <a:pt x="1118" y="99"/>
                </a:lnTo>
                <a:close/>
                <a:moveTo>
                  <a:pt x="1116" y="0"/>
                </a:moveTo>
                <a:lnTo>
                  <a:pt x="1120" y="0"/>
                </a:lnTo>
                <a:lnTo>
                  <a:pt x="1150" y="3"/>
                </a:lnTo>
                <a:lnTo>
                  <a:pt x="1180" y="11"/>
                </a:lnTo>
                <a:lnTo>
                  <a:pt x="1206" y="23"/>
                </a:lnTo>
                <a:lnTo>
                  <a:pt x="1230" y="40"/>
                </a:lnTo>
                <a:lnTo>
                  <a:pt x="1252" y="61"/>
                </a:lnTo>
                <a:lnTo>
                  <a:pt x="1268" y="85"/>
                </a:lnTo>
                <a:lnTo>
                  <a:pt x="1281" y="112"/>
                </a:lnTo>
                <a:lnTo>
                  <a:pt x="1288" y="141"/>
                </a:lnTo>
                <a:lnTo>
                  <a:pt x="1292" y="171"/>
                </a:lnTo>
                <a:lnTo>
                  <a:pt x="1292" y="174"/>
                </a:lnTo>
                <a:lnTo>
                  <a:pt x="1294" y="194"/>
                </a:lnTo>
                <a:lnTo>
                  <a:pt x="1302" y="211"/>
                </a:lnTo>
                <a:lnTo>
                  <a:pt x="1314" y="226"/>
                </a:lnTo>
                <a:lnTo>
                  <a:pt x="1328" y="238"/>
                </a:lnTo>
                <a:lnTo>
                  <a:pt x="1345" y="245"/>
                </a:lnTo>
                <a:lnTo>
                  <a:pt x="1365" y="248"/>
                </a:lnTo>
                <a:lnTo>
                  <a:pt x="1442" y="248"/>
                </a:lnTo>
                <a:lnTo>
                  <a:pt x="1472" y="251"/>
                </a:lnTo>
                <a:lnTo>
                  <a:pt x="1499" y="260"/>
                </a:lnTo>
                <a:lnTo>
                  <a:pt x="1524" y="274"/>
                </a:lnTo>
                <a:lnTo>
                  <a:pt x="1547" y="291"/>
                </a:lnTo>
                <a:lnTo>
                  <a:pt x="1564" y="312"/>
                </a:lnTo>
                <a:lnTo>
                  <a:pt x="1578" y="338"/>
                </a:lnTo>
                <a:lnTo>
                  <a:pt x="1587" y="366"/>
                </a:lnTo>
                <a:lnTo>
                  <a:pt x="1590" y="396"/>
                </a:lnTo>
                <a:lnTo>
                  <a:pt x="1590" y="399"/>
                </a:lnTo>
                <a:lnTo>
                  <a:pt x="1587" y="428"/>
                </a:lnTo>
                <a:lnTo>
                  <a:pt x="1578" y="456"/>
                </a:lnTo>
                <a:lnTo>
                  <a:pt x="1564" y="481"/>
                </a:lnTo>
                <a:lnTo>
                  <a:pt x="1547" y="503"/>
                </a:lnTo>
                <a:lnTo>
                  <a:pt x="1524" y="521"/>
                </a:lnTo>
                <a:lnTo>
                  <a:pt x="1499" y="534"/>
                </a:lnTo>
                <a:lnTo>
                  <a:pt x="1472" y="543"/>
                </a:lnTo>
                <a:lnTo>
                  <a:pt x="1442" y="546"/>
                </a:lnTo>
                <a:lnTo>
                  <a:pt x="793" y="546"/>
                </a:lnTo>
                <a:lnTo>
                  <a:pt x="764" y="543"/>
                </a:lnTo>
                <a:lnTo>
                  <a:pt x="736" y="534"/>
                </a:lnTo>
                <a:lnTo>
                  <a:pt x="711" y="521"/>
                </a:lnTo>
                <a:lnTo>
                  <a:pt x="689" y="503"/>
                </a:lnTo>
                <a:lnTo>
                  <a:pt x="671" y="481"/>
                </a:lnTo>
                <a:lnTo>
                  <a:pt x="657" y="456"/>
                </a:lnTo>
                <a:lnTo>
                  <a:pt x="649" y="428"/>
                </a:lnTo>
                <a:lnTo>
                  <a:pt x="646" y="399"/>
                </a:lnTo>
                <a:lnTo>
                  <a:pt x="646" y="396"/>
                </a:lnTo>
                <a:lnTo>
                  <a:pt x="649" y="366"/>
                </a:lnTo>
                <a:lnTo>
                  <a:pt x="657" y="338"/>
                </a:lnTo>
                <a:lnTo>
                  <a:pt x="671" y="312"/>
                </a:lnTo>
                <a:lnTo>
                  <a:pt x="689" y="291"/>
                </a:lnTo>
                <a:lnTo>
                  <a:pt x="711" y="274"/>
                </a:lnTo>
                <a:lnTo>
                  <a:pt x="736" y="260"/>
                </a:lnTo>
                <a:lnTo>
                  <a:pt x="764" y="251"/>
                </a:lnTo>
                <a:lnTo>
                  <a:pt x="793" y="248"/>
                </a:lnTo>
                <a:lnTo>
                  <a:pt x="870" y="248"/>
                </a:lnTo>
                <a:lnTo>
                  <a:pt x="889" y="245"/>
                </a:lnTo>
                <a:lnTo>
                  <a:pt x="907" y="238"/>
                </a:lnTo>
                <a:lnTo>
                  <a:pt x="922" y="226"/>
                </a:lnTo>
                <a:lnTo>
                  <a:pt x="933" y="211"/>
                </a:lnTo>
                <a:lnTo>
                  <a:pt x="941" y="194"/>
                </a:lnTo>
                <a:lnTo>
                  <a:pt x="944" y="174"/>
                </a:lnTo>
                <a:lnTo>
                  <a:pt x="944" y="171"/>
                </a:lnTo>
                <a:lnTo>
                  <a:pt x="947" y="141"/>
                </a:lnTo>
                <a:lnTo>
                  <a:pt x="954" y="112"/>
                </a:lnTo>
                <a:lnTo>
                  <a:pt x="967" y="85"/>
                </a:lnTo>
                <a:lnTo>
                  <a:pt x="984" y="61"/>
                </a:lnTo>
                <a:lnTo>
                  <a:pt x="1005" y="40"/>
                </a:lnTo>
                <a:lnTo>
                  <a:pt x="1029" y="23"/>
                </a:lnTo>
                <a:lnTo>
                  <a:pt x="1056" y="11"/>
                </a:lnTo>
                <a:lnTo>
                  <a:pt x="1085" y="3"/>
                </a:lnTo>
                <a:lnTo>
                  <a:pt x="1116" y="0"/>
                </a:lnTo>
                <a:close/>
              </a:path>
            </a:pathLst>
          </a:custGeom>
          <a:solidFill>
            <a:srgbClr val="545871">
              <a:alpha val="52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3313812" y="4471302"/>
            <a:ext cx="2574994" cy="790375"/>
          </a:xfrm>
          <a:prstGeom prst="roundRect">
            <a:avLst>
              <a:gd name="adj" fmla="val 6846"/>
            </a:avLst>
          </a:prstGeom>
          <a:solidFill>
            <a:schemeClr val="bg1"/>
          </a:solidFill>
          <a:ln>
            <a:noFill/>
          </a:ln>
          <a:effectLst>
            <a:outerShdw blurRad="177800" dist="889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1200" indent="-61200" algn="ctr">
              <a:spcBef>
                <a:spcPts val="500"/>
              </a:spcBef>
            </a:pPr>
            <a:r>
              <a:rPr kumimoji="1" lang="ko-KR" altLang="en-US" sz="1600" b="1" kern="0" spc="-150" dirty="0" err="1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요건검토</a:t>
            </a:r>
            <a:endParaRPr kumimoji="1" lang="en-US" altLang="ko-KR" sz="1600" b="1" kern="0" spc="-150" dirty="0" smtClean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Freeform 11"/>
          <p:cNvSpPr>
            <a:spLocks noEditPoints="1"/>
          </p:cNvSpPr>
          <p:nvPr/>
        </p:nvSpPr>
        <p:spPr bwMode="auto">
          <a:xfrm flipH="1">
            <a:off x="5538396" y="4831473"/>
            <a:ext cx="350410" cy="430205"/>
          </a:xfrm>
          <a:custGeom>
            <a:avLst/>
            <a:gdLst>
              <a:gd name="T0" fmla="*/ 1930 w 2831"/>
              <a:gd name="T1" fmla="*/ 2787 h 3472"/>
              <a:gd name="T2" fmla="*/ 1791 w 2831"/>
              <a:gd name="T3" fmla="*/ 2855 h 3472"/>
              <a:gd name="T4" fmla="*/ 2114 w 2831"/>
              <a:gd name="T5" fmla="*/ 3172 h 3472"/>
              <a:gd name="T6" fmla="*/ 2628 w 2831"/>
              <a:gd name="T7" fmla="*/ 2656 h 3472"/>
              <a:gd name="T8" fmla="*/ 2538 w 2831"/>
              <a:gd name="T9" fmla="*/ 2529 h 3472"/>
              <a:gd name="T10" fmla="*/ 1440 w 2831"/>
              <a:gd name="T11" fmla="*/ 2529 h 3472"/>
              <a:gd name="T12" fmla="*/ 914 w 2831"/>
              <a:gd name="T13" fmla="*/ 2569 h 3472"/>
              <a:gd name="T14" fmla="*/ 928 w 2831"/>
              <a:gd name="T15" fmla="*/ 2433 h 3472"/>
              <a:gd name="T16" fmla="*/ 807 w 2831"/>
              <a:gd name="T17" fmla="*/ 2382 h 3472"/>
              <a:gd name="T18" fmla="*/ 439 w 2831"/>
              <a:gd name="T19" fmla="*/ 2514 h 3472"/>
              <a:gd name="T20" fmla="*/ 470 w 2831"/>
              <a:gd name="T21" fmla="*/ 2433 h 3472"/>
              <a:gd name="T22" fmla="*/ 2186 w 2831"/>
              <a:gd name="T23" fmla="*/ 2182 h 3472"/>
              <a:gd name="T24" fmla="*/ 2642 w 2831"/>
              <a:gd name="T25" fmla="*/ 2371 h 3472"/>
              <a:gd name="T26" fmla="*/ 2831 w 2831"/>
              <a:gd name="T27" fmla="*/ 2827 h 3472"/>
              <a:gd name="T28" fmla="*/ 2642 w 2831"/>
              <a:gd name="T29" fmla="*/ 3283 h 3472"/>
              <a:gd name="T30" fmla="*/ 2186 w 2831"/>
              <a:gd name="T31" fmla="*/ 3472 h 3472"/>
              <a:gd name="T32" fmla="*/ 1729 w 2831"/>
              <a:gd name="T33" fmla="*/ 3283 h 3472"/>
              <a:gd name="T34" fmla="*/ 1540 w 2831"/>
              <a:gd name="T35" fmla="*/ 2827 h 3472"/>
              <a:gd name="T36" fmla="*/ 1729 w 2831"/>
              <a:gd name="T37" fmla="*/ 2371 h 3472"/>
              <a:gd name="T38" fmla="*/ 2186 w 2831"/>
              <a:gd name="T39" fmla="*/ 2182 h 3472"/>
              <a:gd name="T40" fmla="*/ 1540 w 2831"/>
              <a:gd name="T41" fmla="*/ 2083 h 3472"/>
              <a:gd name="T42" fmla="*/ 914 w 2831"/>
              <a:gd name="T43" fmla="*/ 2123 h 3472"/>
              <a:gd name="T44" fmla="*/ 928 w 2831"/>
              <a:gd name="T45" fmla="*/ 1986 h 3472"/>
              <a:gd name="T46" fmla="*/ 807 w 2831"/>
              <a:gd name="T47" fmla="*/ 1957 h 3472"/>
              <a:gd name="T48" fmla="*/ 439 w 2831"/>
              <a:gd name="T49" fmla="*/ 2088 h 3472"/>
              <a:gd name="T50" fmla="*/ 470 w 2831"/>
              <a:gd name="T51" fmla="*/ 2007 h 3472"/>
              <a:gd name="T52" fmla="*/ 944 w 2831"/>
              <a:gd name="T53" fmla="*/ 1588 h 3472"/>
              <a:gd name="T54" fmla="*/ 1786 w 2831"/>
              <a:gd name="T55" fmla="*/ 1702 h 3472"/>
              <a:gd name="T56" fmla="*/ 904 w 2831"/>
              <a:gd name="T57" fmla="*/ 1716 h 3472"/>
              <a:gd name="T58" fmla="*/ 944 w 2831"/>
              <a:gd name="T59" fmla="*/ 1588 h 3472"/>
              <a:gd name="T60" fmla="*/ 800 w 2831"/>
              <a:gd name="T61" fmla="*/ 1548 h 3472"/>
              <a:gd name="T62" fmla="*/ 430 w 2831"/>
              <a:gd name="T63" fmla="*/ 1656 h 3472"/>
              <a:gd name="T64" fmla="*/ 484 w 2831"/>
              <a:gd name="T65" fmla="*/ 1589 h 3472"/>
              <a:gd name="T66" fmla="*/ 1738 w 2831"/>
              <a:gd name="T67" fmla="*/ 1140 h 3472"/>
              <a:gd name="T68" fmla="*/ 1778 w 2831"/>
              <a:gd name="T69" fmla="*/ 1269 h 3472"/>
              <a:gd name="T70" fmla="*/ 896 w 2831"/>
              <a:gd name="T71" fmla="*/ 1255 h 3472"/>
              <a:gd name="T72" fmla="*/ 769 w 2831"/>
              <a:gd name="T73" fmla="*/ 1030 h 3472"/>
              <a:gd name="T74" fmla="*/ 616 w 2831"/>
              <a:gd name="T75" fmla="*/ 1312 h 3472"/>
              <a:gd name="T76" fmla="*/ 423 w 2831"/>
              <a:gd name="T77" fmla="*/ 1202 h 3472"/>
              <a:gd name="T78" fmla="*/ 496 w 2831"/>
              <a:gd name="T79" fmla="*/ 1154 h 3472"/>
              <a:gd name="T80" fmla="*/ 548 w 2831"/>
              <a:gd name="T81" fmla="*/ 372 h 3472"/>
              <a:gd name="T82" fmla="*/ 681 w 2831"/>
              <a:gd name="T83" fmla="*/ 618 h 3472"/>
              <a:gd name="T84" fmla="*/ 1588 w 2831"/>
              <a:gd name="T85" fmla="*/ 597 h 3472"/>
              <a:gd name="T86" fmla="*/ 1683 w 2831"/>
              <a:gd name="T87" fmla="*/ 347 h 3472"/>
              <a:gd name="T88" fmla="*/ 2201 w 2831"/>
              <a:gd name="T89" fmla="*/ 438 h 3472"/>
              <a:gd name="T90" fmla="*/ 2118 w 2831"/>
              <a:gd name="T91" fmla="*/ 2037 h 3472"/>
              <a:gd name="T92" fmla="*/ 1412 w 2831"/>
              <a:gd name="T93" fmla="*/ 3005 h 3472"/>
              <a:gd name="T94" fmla="*/ 47 w 2831"/>
              <a:gd name="T95" fmla="*/ 3054 h 3472"/>
              <a:gd name="T96" fmla="*/ 21 w 2831"/>
              <a:gd name="T97" fmla="*/ 455 h 3472"/>
              <a:gd name="T98" fmla="*/ 1118 w 2831"/>
              <a:gd name="T99" fmla="*/ 99 h 3472"/>
              <a:gd name="T100" fmla="*/ 1053 w 2831"/>
              <a:gd name="T101" fmla="*/ 211 h 3472"/>
              <a:gd name="T102" fmla="*/ 1182 w 2831"/>
              <a:gd name="T103" fmla="*/ 211 h 3472"/>
              <a:gd name="T104" fmla="*/ 1118 w 2831"/>
              <a:gd name="T105" fmla="*/ 99 h 3472"/>
              <a:gd name="T106" fmla="*/ 1268 w 2831"/>
              <a:gd name="T107" fmla="*/ 85 h 3472"/>
              <a:gd name="T108" fmla="*/ 1328 w 2831"/>
              <a:gd name="T109" fmla="*/ 238 h 3472"/>
              <a:gd name="T110" fmla="*/ 1564 w 2831"/>
              <a:gd name="T111" fmla="*/ 312 h 3472"/>
              <a:gd name="T112" fmla="*/ 1547 w 2831"/>
              <a:gd name="T113" fmla="*/ 503 h 3472"/>
              <a:gd name="T114" fmla="*/ 711 w 2831"/>
              <a:gd name="T115" fmla="*/ 521 h 3472"/>
              <a:gd name="T116" fmla="*/ 657 w 2831"/>
              <a:gd name="T117" fmla="*/ 338 h 3472"/>
              <a:gd name="T118" fmla="*/ 889 w 2831"/>
              <a:gd name="T119" fmla="*/ 245 h 3472"/>
              <a:gd name="T120" fmla="*/ 954 w 2831"/>
              <a:gd name="T121" fmla="*/ 112 h 3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31" h="3472">
                <a:moveTo>
                  <a:pt x="2538" y="2529"/>
                </a:moveTo>
                <a:lnTo>
                  <a:pt x="2517" y="2531"/>
                </a:lnTo>
                <a:lnTo>
                  <a:pt x="2496" y="2537"/>
                </a:lnTo>
                <a:lnTo>
                  <a:pt x="2476" y="2547"/>
                </a:lnTo>
                <a:lnTo>
                  <a:pt x="2459" y="2563"/>
                </a:lnTo>
                <a:lnTo>
                  <a:pt x="2124" y="2939"/>
                </a:lnTo>
                <a:lnTo>
                  <a:pt x="1950" y="2800"/>
                </a:lnTo>
                <a:lnTo>
                  <a:pt x="1930" y="2787"/>
                </a:lnTo>
                <a:lnTo>
                  <a:pt x="1909" y="2780"/>
                </a:lnTo>
                <a:lnTo>
                  <a:pt x="1888" y="2778"/>
                </a:lnTo>
                <a:lnTo>
                  <a:pt x="1866" y="2780"/>
                </a:lnTo>
                <a:lnTo>
                  <a:pt x="1845" y="2787"/>
                </a:lnTo>
                <a:lnTo>
                  <a:pt x="1826" y="2799"/>
                </a:lnTo>
                <a:lnTo>
                  <a:pt x="1810" y="2814"/>
                </a:lnTo>
                <a:lnTo>
                  <a:pt x="1797" y="2834"/>
                </a:lnTo>
                <a:lnTo>
                  <a:pt x="1791" y="2855"/>
                </a:lnTo>
                <a:lnTo>
                  <a:pt x="1788" y="2876"/>
                </a:lnTo>
                <a:lnTo>
                  <a:pt x="1791" y="2899"/>
                </a:lnTo>
                <a:lnTo>
                  <a:pt x="1797" y="2920"/>
                </a:lnTo>
                <a:lnTo>
                  <a:pt x="1809" y="2938"/>
                </a:lnTo>
                <a:lnTo>
                  <a:pt x="1826" y="2954"/>
                </a:lnTo>
                <a:lnTo>
                  <a:pt x="2073" y="3152"/>
                </a:lnTo>
                <a:lnTo>
                  <a:pt x="2093" y="3165"/>
                </a:lnTo>
                <a:lnTo>
                  <a:pt x="2114" y="3172"/>
                </a:lnTo>
                <a:lnTo>
                  <a:pt x="2135" y="3174"/>
                </a:lnTo>
                <a:lnTo>
                  <a:pt x="2156" y="3172"/>
                </a:lnTo>
                <a:lnTo>
                  <a:pt x="2175" y="3166"/>
                </a:lnTo>
                <a:lnTo>
                  <a:pt x="2194" y="3155"/>
                </a:lnTo>
                <a:lnTo>
                  <a:pt x="2210" y="3142"/>
                </a:lnTo>
                <a:lnTo>
                  <a:pt x="2607" y="2694"/>
                </a:lnTo>
                <a:lnTo>
                  <a:pt x="2620" y="2676"/>
                </a:lnTo>
                <a:lnTo>
                  <a:pt x="2628" y="2656"/>
                </a:lnTo>
                <a:lnTo>
                  <a:pt x="2633" y="2633"/>
                </a:lnTo>
                <a:lnTo>
                  <a:pt x="2631" y="2612"/>
                </a:lnTo>
                <a:lnTo>
                  <a:pt x="2625" y="2591"/>
                </a:lnTo>
                <a:lnTo>
                  <a:pt x="2615" y="2571"/>
                </a:lnTo>
                <a:lnTo>
                  <a:pt x="2599" y="2555"/>
                </a:lnTo>
                <a:lnTo>
                  <a:pt x="2580" y="2542"/>
                </a:lnTo>
                <a:lnTo>
                  <a:pt x="2560" y="2534"/>
                </a:lnTo>
                <a:lnTo>
                  <a:pt x="2538" y="2529"/>
                </a:lnTo>
                <a:close/>
                <a:moveTo>
                  <a:pt x="944" y="2430"/>
                </a:moveTo>
                <a:lnTo>
                  <a:pt x="1391" y="2430"/>
                </a:lnTo>
                <a:lnTo>
                  <a:pt x="1406" y="2433"/>
                </a:lnTo>
                <a:lnTo>
                  <a:pt x="1420" y="2440"/>
                </a:lnTo>
                <a:lnTo>
                  <a:pt x="1431" y="2450"/>
                </a:lnTo>
                <a:lnTo>
                  <a:pt x="1438" y="2464"/>
                </a:lnTo>
                <a:lnTo>
                  <a:pt x="1440" y="2480"/>
                </a:lnTo>
                <a:lnTo>
                  <a:pt x="1440" y="2529"/>
                </a:lnTo>
                <a:lnTo>
                  <a:pt x="1438" y="2545"/>
                </a:lnTo>
                <a:lnTo>
                  <a:pt x="1431" y="2559"/>
                </a:lnTo>
                <a:lnTo>
                  <a:pt x="1420" y="2569"/>
                </a:lnTo>
                <a:lnTo>
                  <a:pt x="1406" y="2577"/>
                </a:lnTo>
                <a:lnTo>
                  <a:pt x="1391" y="2579"/>
                </a:lnTo>
                <a:lnTo>
                  <a:pt x="944" y="2579"/>
                </a:lnTo>
                <a:lnTo>
                  <a:pt x="928" y="2577"/>
                </a:lnTo>
                <a:lnTo>
                  <a:pt x="914" y="2569"/>
                </a:lnTo>
                <a:lnTo>
                  <a:pt x="904" y="2559"/>
                </a:lnTo>
                <a:lnTo>
                  <a:pt x="896" y="2545"/>
                </a:lnTo>
                <a:lnTo>
                  <a:pt x="894" y="2529"/>
                </a:lnTo>
                <a:lnTo>
                  <a:pt x="894" y="2480"/>
                </a:lnTo>
                <a:lnTo>
                  <a:pt x="896" y="2464"/>
                </a:lnTo>
                <a:lnTo>
                  <a:pt x="904" y="2450"/>
                </a:lnTo>
                <a:lnTo>
                  <a:pt x="914" y="2440"/>
                </a:lnTo>
                <a:lnTo>
                  <a:pt x="928" y="2433"/>
                </a:lnTo>
                <a:lnTo>
                  <a:pt x="944" y="2430"/>
                </a:lnTo>
                <a:close/>
                <a:moveTo>
                  <a:pt x="769" y="2319"/>
                </a:moveTo>
                <a:lnTo>
                  <a:pt x="783" y="2322"/>
                </a:lnTo>
                <a:lnTo>
                  <a:pt x="795" y="2330"/>
                </a:lnTo>
                <a:lnTo>
                  <a:pt x="805" y="2341"/>
                </a:lnTo>
                <a:lnTo>
                  <a:pt x="810" y="2355"/>
                </a:lnTo>
                <a:lnTo>
                  <a:pt x="810" y="2368"/>
                </a:lnTo>
                <a:lnTo>
                  <a:pt x="807" y="2382"/>
                </a:lnTo>
                <a:lnTo>
                  <a:pt x="800" y="2395"/>
                </a:lnTo>
                <a:lnTo>
                  <a:pt x="616" y="2600"/>
                </a:lnTo>
                <a:lnTo>
                  <a:pt x="606" y="2608"/>
                </a:lnTo>
                <a:lnTo>
                  <a:pt x="594" y="2613"/>
                </a:lnTo>
                <a:lnTo>
                  <a:pt x="581" y="2616"/>
                </a:lnTo>
                <a:lnTo>
                  <a:pt x="567" y="2612"/>
                </a:lnTo>
                <a:lnTo>
                  <a:pt x="553" y="2605"/>
                </a:lnTo>
                <a:lnTo>
                  <a:pt x="439" y="2514"/>
                </a:lnTo>
                <a:lnTo>
                  <a:pt x="430" y="2503"/>
                </a:lnTo>
                <a:lnTo>
                  <a:pt x="423" y="2490"/>
                </a:lnTo>
                <a:lnTo>
                  <a:pt x="422" y="2477"/>
                </a:lnTo>
                <a:lnTo>
                  <a:pt x="425" y="2463"/>
                </a:lnTo>
                <a:lnTo>
                  <a:pt x="432" y="2449"/>
                </a:lnTo>
                <a:lnTo>
                  <a:pt x="442" y="2440"/>
                </a:lnTo>
                <a:lnTo>
                  <a:pt x="456" y="2435"/>
                </a:lnTo>
                <a:lnTo>
                  <a:pt x="470" y="2433"/>
                </a:lnTo>
                <a:lnTo>
                  <a:pt x="484" y="2436"/>
                </a:lnTo>
                <a:lnTo>
                  <a:pt x="496" y="2443"/>
                </a:lnTo>
                <a:lnTo>
                  <a:pt x="576" y="2507"/>
                </a:lnTo>
                <a:lnTo>
                  <a:pt x="731" y="2334"/>
                </a:lnTo>
                <a:lnTo>
                  <a:pt x="742" y="2324"/>
                </a:lnTo>
                <a:lnTo>
                  <a:pt x="755" y="2320"/>
                </a:lnTo>
                <a:lnTo>
                  <a:pt x="769" y="2319"/>
                </a:lnTo>
                <a:close/>
                <a:moveTo>
                  <a:pt x="2186" y="2182"/>
                </a:moveTo>
                <a:lnTo>
                  <a:pt x="2251" y="2185"/>
                </a:lnTo>
                <a:lnTo>
                  <a:pt x="2316" y="2196"/>
                </a:lnTo>
                <a:lnTo>
                  <a:pt x="2378" y="2212"/>
                </a:lnTo>
                <a:lnTo>
                  <a:pt x="2437" y="2233"/>
                </a:lnTo>
                <a:lnTo>
                  <a:pt x="2494" y="2260"/>
                </a:lnTo>
                <a:lnTo>
                  <a:pt x="2546" y="2293"/>
                </a:lnTo>
                <a:lnTo>
                  <a:pt x="2596" y="2329"/>
                </a:lnTo>
                <a:lnTo>
                  <a:pt x="2642" y="2371"/>
                </a:lnTo>
                <a:lnTo>
                  <a:pt x="2683" y="2417"/>
                </a:lnTo>
                <a:lnTo>
                  <a:pt x="2721" y="2466"/>
                </a:lnTo>
                <a:lnTo>
                  <a:pt x="2753" y="2520"/>
                </a:lnTo>
                <a:lnTo>
                  <a:pt x="2780" y="2577"/>
                </a:lnTo>
                <a:lnTo>
                  <a:pt x="2802" y="2636"/>
                </a:lnTo>
                <a:lnTo>
                  <a:pt x="2818" y="2698"/>
                </a:lnTo>
                <a:lnTo>
                  <a:pt x="2828" y="2761"/>
                </a:lnTo>
                <a:lnTo>
                  <a:pt x="2831" y="2827"/>
                </a:lnTo>
                <a:lnTo>
                  <a:pt x="2828" y="2893"/>
                </a:lnTo>
                <a:lnTo>
                  <a:pt x="2818" y="2958"/>
                </a:lnTo>
                <a:lnTo>
                  <a:pt x="2802" y="3019"/>
                </a:lnTo>
                <a:lnTo>
                  <a:pt x="2780" y="3079"/>
                </a:lnTo>
                <a:lnTo>
                  <a:pt x="2753" y="3134"/>
                </a:lnTo>
                <a:lnTo>
                  <a:pt x="2721" y="3188"/>
                </a:lnTo>
                <a:lnTo>
                  <a:pt x="2683" y="3237"/>
                </a:lnTo>
                <a:lnTo>
                  <a:pt x="2642" y="3283"/>
                </a:lnTo>
                <a:lnTo>
                  <a:pt x="2596" y="3325"/>
                </a:lnTo>
                <a:lnTo>
                  <a:pt x="2546" y="3362"/>
                </a:lnTo>
                <a:lnTo>
                  <a:pt x="2494" y="3394"/>
                </a:lnTo>
                <a:lnTo>
                  <a:pt x="2437" y="3421"/>
                </a:lnTo>
                <a:lnTo>
                  <a:pt x="2378" y="3443"/>
                </a:lnTo>
                <a:lnTo>
                  <a:pt x="2316" y="3459"/>
                </a:lnTo>
                <a:lnTo>
                  <a:pt x="2251" y="3469"/>
                </a:lnTo>
                <a:lnTo>
                  <a:pt x="2186" y="3472"/>
                </a:lnTo>
                <a:lnTo>
                  <a:pt x="2120" y="3469"/>
                </a:lnTo>
                <a:lnTo>
                  <a:pt x="2055" y="3459"/>
                </a:lnTo>
                <a:lnTo>
                  <a:pt x="1993" y="3443"/>
                </a:lnTo>
                <a:lnTo>
                  <a:pt x="1934" y="3421"/>
                </a:lnTo>
                <a:lnTo>
                  <a:pt x="1877" y="3394"/>
                </a:lnTo>
                <a:lnTo>
                  <a:pt x="1825" y="3362"/>
                </a:lnTo>
                <a:lnTo>
                  <a:pt x="1775" y="3325"/>
                </a:lnTo>
                <a:lnTo>
                  <a:pt x="1729" y="3283"/>
                </a:lnTo>
                <a:lnTo>
                  <a:pt x="1688" y="3237"/>
                </a:lnTo>
                <a:lnTo>
                  <a:pt x="1650" y="3188"/>
                </a:lnTo>
                <a:lnTo>
                  <a:pt x="1618" y="3134"/>
                </a:lnTo>
                <a:lnTo>
                  <a:pt x="1591" y="3079"/>
                </a:lnTo>
                <a:lnTo>
                  <a:pt x="1569" y="3019"/>
                </a:lnTo>
                <a:lnTo>
                  <a:pt x="1553" y="2958"/>
                </a:lnTo>
                <a:lnTo>
                  <a:pt x="1543" y="2893"/>
                </a:lnTo>
                <a:lnTo>
                  <a:pt x="1540" y="2827"/>
                </a:lnTo>
                <a:lnTo>
                  <a:pt x="1543" y="2761"/>
                </a:lnTo>
                <a:lnTo>
                  <a:pt x="1553" y="2698"/>
                </a:lnTo>
                <a:lnTo>
                  <a:pt x="1569" y="2636"/>
                </a:lnTo>
                <a:lnTo>
                  <a:pt x="1591" y="2577"/>
                </a:lnTo>
                <a:lnTo>
                  <a:pt x="1618" y="2520"/>
                </a:lnTo>
                <a:lnTo>
                  <a:pt x="1650" y="2466"/>
                </a:lnTo>
                <a:lnTo>
                  <a:pt x="1688" y="2417"/>
                </a:lnTo>
                <a:lnTo>
                  <a:pt x="1729" y="2371"/>
                </a:lnTo>
                <a:lnTo>
                  <a:pt x="1775" y="2329"/>
                </a:lnTo>
                <a:lnTo>
                  <a:pt x="1825" y="2293"/>
                </a:lnTo>
                <a:lnTo>
                  <a:pt x="1877" y="2260"/>
                </a:lnTo>
                <a:lnTo>
                  <a:pt x="1934" y="2233"/>
                </a:lnTo>
                <a:lnTo>
                  <a:pt x="1993" y="2212"/>
                </a:lnTo>
                <a:lnTo>
                  <a:pt x="2055" y="2196"/>
                </a:lnTo>
                <a:lnTo>
                  <a:pt x="2120" y="2185"/>
                </a:lnTo>
                <a:lnTo>
                  <a:pt x="2186" y="2182"/>
                </a:lnTo>
                <a:close/>
                <a:moveTo>
                  <a:pt x="944" y="1984"/>
                </a:moveTo>
                <a:lnTo>
                  <a:pt x="1491" y="1984"/>
                </a:lnTo>
                <a:lnTo>
                  <a:pt x="1505" y="1986"/>
                </a:lnTo>
                <a:lnTo>
                  <a:pt x="1519" y="1994"/>
                </a:lnTo>
                <a:lnTo>
                  <a:pt x="1531" y="2004"/>
                </a:lnTo>
                <a:lnTo>
                  <a:pt x="1537" y="2018"/>
                </a:lnTo>
                <a:lnTo>
                  <a:pt x="1540" y="2034"/>
                </a:lnTo>
                <a:lnTo>
                  <a:pt x="1540" y="2083"/>
                </a:lnTo>
                <a:lnTo>
                  <a:pt x="1537" y="2099"/>
                </a:lnTo>
                <a:lnTo>
                  <a:pt x="1531" y="2113"/>
                </a:lnTo>
                <a:lnTo>
                  <a:pt x="1519" y="2123"/>
                </a:lnTo>
                <a:lnTo>
                  <a:pt x="1505" y="2131"/>
                </a:lnTo>
                <a:lnTo>
                  <a:pt x="1491" y="2133"/>
                </a:lnTo>
                <a:lnTo>
                  <a:pt x="944" y="2133"/>
                </a:lnTo>
                <a:lnTo>
                  <a:pt x="928" y="2131"/>
                </a:lnTo>
                <a:lnTo>
                  <a:pt x="914" y="2123"/>
                </a:lnTo>
                <a:lnTo>
                  <a:pt x="904" y="2113"/>
                </a:lnTo>
                <a:lnTo>
                  <a:pt x="896" y="2099"/>
                </a:lnTo>
                <a:lnTo>
                  <a:pt x="894" y="2083"/>
                </a:lnTo>
                <a:lnTo>
                  <a:pt x="894" y="2034"/>
                </a:lnTo>
                <a:lnTo>
                  <a:pt x="896" y="2018"/>
                </a:lnTo>
                <a:lnTo>
                  <a:pt x="904" y="2004"/>
                </a:lnTo>
                <a:lnTo>
                  <a:pt x="914" y="1994"/>
                </a:lnTo>
                <a:lnTo>
                  <a:pt x="928" y="1986"/>
                </a:lnTo>
                <a:lnTo>
                  <a:pt x="944" y="1984"/>
                </a:lnTo>
                <a:close/>
                <a:moveTo>
                  <a:pt x="769" y="1894"/>
                </a:moveTo>
                <a:lnTo>
                  <a:pt x="783" y="1897"/>
                </a:lnTo>
                <a:lnTo>
                  <a:pt x="795" y="1905"/>
                </a:lnTo>
                <a:lnTo>
                  <a:pt x="805" y="1916"/>
                </a:lnTo>
                <a:lnTo>
                  <a:pt x="810" y="1930"/>
                </a:lnTo>
                <a:lnTo>
                  <a:pt x="810" y="1943"/>
                </a:lnTo>
                <a:lnTo>
                  <a:pt x="807" y="1957"/>
                </a:lnTo>
                <a:lnTo>
                  <a:pt x="800" y="1970"/>
                </a:lnTo>
                <a:lnTo>
                  <a:pt x="616" y="2175"/>
                </a:lnTo>
                <a:lnTo>
                  <a:pt x="606" y="2183"/>
                </a:lnTo>
                <a:lnTo>
                  <a:pt x="594" y="2188"/>
                </a:lnTo>
                <a:lnTo>
                  <a:pt x="581" y="2191"/>
                </a:lnTo>
                <a:lnTo>
                  <a:pt x="567" y="2187"/>
                </a:lnTo>
                <a:lnTo>
                  <a:pt x="553" y="2180"/>
                </a:lnTo>
                <a:lnTo>
                  <a:pt x="439" y="2088"/>
                </a:lnTo>
                <a:lnTo>
                  <a:pt x="430" y="2078"/>
                </a:lnTo>
                <a:lnTo>
                  <a:pt x="423" y="2065"/>
                </a:lnTo>
                <a:lnTo>
                  <a:pt x="422" y="2052"/>
                </a:lnTo>
                <a:lnTo>
                  <a:pt x="425" y="2038"/>
                </a:lnTo>
                <a:lnTo>
                  <a:pt x="432" y="2024"/>
                </a:lnTo>
                <a:lnTo>
                  <a:pt x="442" y="2015"/>
                </a:lnTo>
                <a:lnTo>
                  <a:pt x="456" y="2010"/>
                </a:lnTo>
                <a:lnTo>
                  <a:pt x="470" y="2007"/>
                </a:lnTo>
                <a:lnTo>
                  <a:pt x="484" y="2011"/>
                </a:lnTo>
                <a:lnTo>
                  <a:pt x="496" y="2018"/>
                </a:lnTo>
                <a:lnTo>
                  <a:pt x="576" y="2082"/>
                </a:lnTo>
                <a:lnTo>
                  <a:pt x="731" y="1909"/>
                </a:lnTo>
                <a:lnTo>
                  <a:pt x="742" y="1899"/>
                </a:lnTo>
                <a:lnTo>
                  <a:pt x="755" y="1895"/>
                </a:lnTo>
                <a:lnTo>
                  <a:pt x="769" y="1894"/>
                </a:lnTo>
                <a:close/>
                <a:moveTo>
                  <a:pt x="944" y="1588"/>
                </a:moveTo>
                <a:lnTo>
                  <a:pt x="1738" y="1588"/>
                </a:lnTo>
                <a:lnTo>
                  <a:pt x="1754" y="1590"/>
                </a:lnTo>
                <a:lnTo>
                  <a:pt x="1768" y="1597"/>
                </a:lnTo>
                <a:lnTo>
                  <a:pt x="1778" y="1608"/>
                </a:lnTo>
                <a:lnTo>
                  <a:pt x="1786" y="1621"/>
                </a:lnTo>
                <a:lnTo>
                  <a:pt x="1788" y="1637"/>
                </a:lnTo>
                <a:lnTo>
                  <a:pt x="1788" y="1687"/>
                </a:lnTo>
                <a:lnTo>
                  <a:pt x="1786" y="1702"/>
                </a:lnTo>
                <a:lnTo>
                  <a:pt x="1778" y="1716"/>
                </a:lnTo>
                <a:lnTo>
                  <a:pt x="1768" y="1727"/>
                </a:lnTo>
                <a:lnTo>
                  <a:pt x="1754" y="1734"/>
                </a:lnTo>
                <a:lnTo>
                  <a:pt x="1738" y="1736"/>
                </a:lnTo>
                <a:lnTo>
                  <a:pt x="944" y="1736"/>
                </a:lnTo>
                <a:lnTo>
                  <a:pt x="928" y="1734"/>
                </a:lnTo>
                <a:lnTo>
                  <a:pt x="914" y="1727"/>
                </a:lnTo>
                <a:lnTo>
                  <a:pt x="904" y="1716"/>
                </a:lnTo>
                <a:lnTo>
                  <a:pt x="896" y="1702"/>
                </a:lnTo>
                <a:lnTo>
                  <a:pt x="894" y="1687"/>
                </a:lnTo>
                <a:lnTo>
                  <a:pt x="894" y="1637"/>
                </a:lnTo>
                <a:lnTo>
                  <a:pt x="896" y="1621"/>
                </a:lnTo>
                <a:lnTo>
                  <a:pt x="904" y="1608"/>
                </a:lnTo>
                <a:lnTo>
                  <a:pt x="914" y="1597"/>
                </a:lnTo>
                <a:lnTo>
                  <a:pt x="928" y="1590"/>
                </a:lnTo>
                <a:lnTo>
                  <a:pt x="944" y="1588"/>
                </a:lnTo>
                <a:close/>
                <a:moveTo>
                  <a:pt x="769" y="1472"/>
                </a:moveTo>
                <a:lnTo>
                  <a:pt x="783" y="1475"/>
                </a:lnTo>
                <a:lnTo>
                  <a:pt x="795" y="1483"/>
                </a:lnTo>
                <a:lnTo>
                  <a:pt x="805" y="1494"/>
                </a:lnTo>
                <a:lnTo>
                  <a:pt x="810" y="1508"/>
                </a:lnTo>
                <a:lnTo>
                  <a:pt x="810" y="1521"/>
                </a:lnTo>
                <a:lnTo>
                  <a:pt x="807" y="1535"/>
                </a:lnTo>
                <a:lnTo>
                  <a:pt x="800" y="1548"/>
                </a:lnTo>
                <a:lnTo>
                  <a:pt x="616" y="1753"/>
                </a:lnTo>
                <a:lnTo>
                  <a:pt x="606" y="1761"/>
                </a:lnTo>
                <a:lnTo>
                  <a:pt x="594" y="1767"/>
                </a:lnTo>
                <a:lnTo>
                  <a:pt x="581" y="1769"/>
                </a:lnTo>
                <a:lnTo>
                  <a:pt x="567" y="1765"/>
                </a:lnTo>
                <a:lnTo>
                  <a:pt x="553" y="1758"/>
                </a:lnTo>
                <a:lnTo>
                  <a:pt x="439" y="1667"/>
                </a:lnTo>
                <a:lnTo>
                  <a:pt x="430" y="1656"/>
                </a:lnTo>
                <a:lnTo>
                  <a:pt x="423" y="1643"/>
                </a:lnTo>
                <a:lnTo>
                  <a:pt x="422" y="1630"/>
                </a:lnTo>
                <a:lnTo>
                  <a:pt x="425" y="1615"/>
                </a:lnTo>
                <a:lnTo>
                  <a:pt x="432" y="1602"/>
                </a:lnTo>
                <a:lnTo>
                  <a:pt x="442" y="1593"/>
                </a:lnTo>
                <a:lnTo>
                  <a:pt x="456" y="1588"/>
                </a:lnTo>
                <a:lnTo>
                  <a:pt x="470" y="1586"/>
                </a:lnTo>
                <a:lnTo>
                  <a:pt x="484" y="1589"/>
                </a:lnTo>
                <a:lnTo>
                  <a:pt x="496" y="1596"/>
                </a:lnTo>
                <a:lnTo>
                  <a:pt x="576" y="1660"/>
                </a:lnTo>
                <a:lnTo>
                  <a:pt x="731" y="1487"/>
                </a:lnTo>
                <a:lnTo>
                  <a:pt x="742" y="1477"/>
                </a:lnTo>
                <a:lnTo>
                  <a:pt x="755" y="1473"/>
                </a:lnTo>
                <a:lnTo>
                  <a:pt x="769" y="1472"/>
                </a:lnTo>
                <a:close/>
                <a:moveTo>
                  <a:pt x="944" y="1140"/>
                </a:moveTo>
                <a:lnTo>
                  <a:pt x="1738" y="1140"/>
                </a:lnTo>
                <a:lnTo>
                  <a:pt x="1754" y="1144"/>
                </a:lnTo>
                <a:lnTo>
                  <a:pt x="1768" y="1150"/>
                </a:lnTo>
                <a:lnTo>
                  <a:pt x="1778" y="1162"/>
                </a:lnTo>
                <a:lnTo>
                  <a:pt x="1786" y="1175"/>
                </a:lnTo>
                <a:lnTo>
                  <a:pt x="1788" y="1190"/>
                </a:lnTo>
                <a:lnTo>
                  <a:pt x="1788" y="1240"/>
                </a:lnTo>
                <a:lnTo>
                  <a:pt x="1786" y="1255"/>
                </a:lnTo>
                <a:lnTo>
                  <a:pt x="1778" y="1269"/>
                </a:lnTo>
                <a:lnTo>
                  <a:pt x="1768" y="1280"/>
                </a:lnTo>
                <a:lnTo>
                  <a:pt x="1754" y="1287"/>
                </a:lnTo>
                <a:lnTo>
                  <a:pt x="1738" y="1290"/>
                </a:lnTo>
                <a:lnTo>
                  <a:pt x="944" y="1290"/>
                </a:lnTo>
                <a:lnTo>
                  <a:pt x="928" y="1287"/>
                </a:lnTo>
                <a:lnTo>
                  <a:pt x="914" y="1280"/>
                </a:lnTo>
                <a:lnTo>
                  <a:pt x="904" y="1269"/>
                </a:lnTo>
                <a:lnTo>
                  <a:pt x="896" y="1255"/>
                </a:lnTo>
                <a:lnTo>
                  <a:pt x="894" y="1240"/>
                </a:lnTo>
                <a:lnTo>
                  <a:pt x="894" y="1190"/>
                </a:lnTo>
                <a:lnTo>
                  <a:pt x="896" y="1175"/>
                </a:lnTo>
                <a:lnTo>
                  <a:pt x="904" y="1162"/>
                </a:lnTo>
                <a:lnTo>
                  <a:pt x="914" y="1150"/>
                </a:lnTo>
                <a:lnTo>
                  <a:pt x="928" y="1144"/>
                </a:lnTo>
                <a:lnTo>
                  <a:pt x="944" y="1140"/>
                </a:lnTo>
                <a:close/>
                <a:moveTo>
                  <a:pt x="769" y="1030"/>
                </a:moveTo>
                <a:lnTo>
                  <a:pt x="783" y="1034"/>
                </a:lnTo>
                <a:lnTo>
                  <a:pt x="795" y="1042"/>
                </a:lnTo>
                <a:lnTo>
                  <a:pt x="805" y="1053"/>
                </a:lnTo>
                <a:lnTo>
                  <a:pt x="810" y="1066"/>
                </a:lnTo>
                <a:lnTo>
                  <a:pt x="810" y="1081"/>
                </a:lnTo>
                <a:lnTo>
                  <a:pt x="807" y="1094"/>
                </a:lnTo>
                <a:lnTo>
                  <a:pt x="800" y="1106"/>
                </a:lnTo>
                <a:lnTo>
                  <a:pt x="616" y="1312"/>
                </a:lnTo>
                <a:lnTo>
                  <a:pt x="606" y="1320"/>
                </a:lnTo>
                <a:lnTo>
                  <a:pt x="594" y="1326"/>
                </a:lnTo>
                <a:lnTo>
                  <a:pt x="581" y="1327"/>
                </a:lnTo>
                <a:lnTo>
                  <a:pt x="567" y="1325"/>
                </a:lnTo>
                <a:lnTo>
                  <a:pt x="553" y="1317"/>
                </a:lnTo>
                <a:lnTo>
                  <a:pt x="439" y="1226"/>
                </a:lnTo>
                <a:lnTo>
                  <a:pt x="430" y="1215"/>
                </a:lnTo>
                <a:lnTo>
                  <a:pt x="423" y="1202"/>
                </a:lnTo>
                <a:lnTo>
                  <a:pt x="422" y="1188"/>
                </a:lnTo>
                <a:lnTo>
                  <a:pt x="425" y="1174"/>
                </a:lnTo>
                <a:lnTo>
                  <a:pt x="432" y="1162"/>
                </a:lnTo>
                <a:lnTo>
                  <a:pt x="442" y="1152"/>
                </a:lnTo>
                <a:lnTo>
                  <a:pt x="456" y="1146"/>
                </a:lnTo>
                <a:lnTo>
                  <a:pt x="470" y="1145"/>
                </a:lnTo>
                <a:lnTo>
                  <a:pt x="484" y="1147"/>
                </a:lnTo>
                <a:lnTo>
                  <a:pt x="496" y="1154"/>
                </a:lnTo>
                <a:lnTo>
                  <a:pt x="576" y="1218"/>
                </a:lnTo>
                <a:lnTo>
                  <a:pt x="731" y="1046"/>
                </a:lnTo>
                <a:lnTo>
                  <a:pt x="742" y="1036"/>
                </a:lnTo>
                <a:lnTo>
                  <a:pt x="755" y="1031"/>
                </a:lnTo>
                <a:lnTo>
                  <a:pt x="769" y="1030"/>
                </a:lnTo>
                <a:close/>
                <a:moveTo>
                  <a:pt x="150" y="347"/>
                </a:moveTo>
                <a:lnTo>
                  <a:pt x="552" y="347"/>
                </a:lnTo>
                <a:lnTo>
                  <a:pt x="548" y="372"/>
                </a:lnTo>
                <a:lnTo>
                  <a:pt x="547" y="399"/>
                </a:lnTo>
                <a:lnTo>
                  <a:pt x="550" y="439"/>
                </a:lnTo>
                <a:lnTo>
                  <a:pt x="559" y="477"/>
                </a:lnTo>
                <a:lnTo>
                  <a:pt x="574" y="511"/>
                </a:lnTo>
                <a:lnTo>
                  <a:pt x="594" y="544"/>
                </a:lnTo>
                <a:lnTo>
                  <a:pt x="618" y="572"/>
                </a:lnTo>
                <a:lnTo>
                  <a:pt x="648" y="598"/>
                </a:lnTo>
                <a:lnTo>
                  <a:pt x="681" y="618"/>
                </a:lnTo>
                <a:lnTo>
                  <a:pt x="715" y="632"/>
                </a:lnTo>
                <a:lnTo>
                  <a:pt x="753" y="642"/>
                </a:lnTo>
                <a:lnTo>
                  <a:pt x="793" y="645"/>
                </a:lnTo>
                <a:lnTo>
                  <a:pt x="1442" y="645"/>
                </a:lnTo>
                <a:lnTo>
                  <a:pt x="1482" y="642"/>
                </a:lnTo>
                <a:lnTo>
                  <a:pt x="1520" y="632"/>
                </a:lnTo>
                <a:lnTo>
                  <a:pt x="1555" y="618"/>
                </a:lnTo>
                <a:lnTo>
                  <a:pt x="1588" y="597"/>
                </a:lnTo>
                <a:lnTo>
                  <a:pt x="1616" y="572"/>
                </a:lnTo>
                <a:lnTo>
                  <a:pt x="1641" y="543"/>
                </a:lnTo>
                <a:lnTo>
                  <a:pt x="1661" y="510"/>
                </a:lnTo>
                <a:lnTo>
                  <a:pt x="1676" y="475"/>
                </a:lnTo>
                <a:lnTo>
                  <a:pt x="1686" y="436"/>
                </a:lnTo>
                <a:lnTo>
                  <a:pt x="1689" y="396"/>
                </a:lnTo>
                <a:lnTo>
                  <a:pt x="1688" y="371"/>
                </a:lnTo>
                <a:lnTo>
                  <a:pt x="1683" y="347"/>
                </a:lnTo>
                <a:lnTo>
                  <a:pt x="1987" y="347"/>
                </a:lnTo>
                <a:lnTo>
                  <a:pt x="2029" y="349"/>
                </a:lnTo>
                <a:lnTo>
                  <a:pt x="2067" y="356"/>
                </a:lnTo>
                <a:lnTo>
                  <a:pt x="2101" y="366"/>
                </a:lnTo>
                <a:lnTo>
                  <a:pt x="2132" y="379"/>
                </a:lnTo>
                <a:lnTo>
                  <a:pt x="2159" y="396"/>
                </a:lnTo>
                <a:lnTo>
                  <a:pt x="2182" y="416"/>
                </a:lnTo>
                <a:lnTo>
                  <a:pt x="2201" y="438"/>
                </a:lnTo>
                <a:lnTo>
                  <a:pt x="2215" y="462"/>
                </a:lnTo>
                <a:lnTo>
                  <a:pt x="2226" y="488"/>
                </a:lnTo>
                <a:lnTo>
                  <a:pt x="2233" y="517"/>
                </a:lnTo>
                <a:lnTo>
                  <a:pt x="2235" y="546"/>
                </a:lnTo>
                <a:lnTo>
                  <a:pt x="2235" y="2036"/>
                </a:lnTo>
                <a:lnTo>
                  <a:pt x="2210" y="2035"/>
                </a:lnTo>
                <a:lnTo>
                  <a:pt x="2186" y="2034"/>
                </a:lnTo>
                <a:lnTo>
                  <a:pt x="2118" y="2037"/>
                </a:lnTo>
                <a:lnTo>
                  <a:pt x="2051" y="2045"/>
                </a:lnTo>
                <a:lnTo>
                  <a:pt x="1987" y="2060"/>
                </a:lnTo>
                <a:lnTo>
                  <a:pt x="1987" y="893"/>
                </a:lnTo>
                <a:lnTo>
                  <a:pt x="249" y="893"/>
                </a:lnTo>
                <a:lnTo>
                  <a:pt x="249" y="2876"/>
                </a:lnTo>
                <a:lnTo>
                  <a:pt x="1394" y="2876"/>
                </a:lnTo>
                <a:lnTo>
                  <a:pt x="1400" y="2942"/>
                </a:lnTo>
                <a:lnTo>
                  <a:pt x="1412" y="3005"/>
                </a:lnTo>
                <a:lnTo>
                  <a:pt x="1429" y="3066"/>
                </a:lnTo>
                <a:lnTo>
                  <a:pt x="1450" y="3125"/>
                </a:lnTo>
                <a:lnTo>
                  <a:pt x="199" y="3125"/>
                </a:lnTo>
                <a:lnTo>
                  <a:pt x="163" y="3122"/>
                </a:lnTo>
                <a:lnTo>
                  <a:pt x="130" y="3112"/>
                </a:lnTo>
                <a:lnTo>
                  <a:pt x="99" y="3097"/>
                </a:lnTo>
                <a:lnTo>
                  <a:pt x="71" y="3079"/>
                </a:lnTo>
                <a:lnTo>
                  <a:pt x="47" y="3054"/>
                </a:lnTo>
                <a:lnTo>
                  <a:pt x="27" y="3027"/>
                </a:lnTo>
                <a:lnTo>
                  <a:pt x="13" y="2995"/>
                </a:lnTo>
                <a:lnTo>
                  <a:pt x="3" y="2962"/>
                </a:lnTo>
                <a:lnTo>
                  <a:pt x="0" y="2926"/>
                </a:lnTo>
                <a:lnTo>
                  <a:pt x="0" y="546"/>
                </a:lnTo>
                <a:lnTo>
                  <a:pt x="3" y="513"/>
                </a:lnTo>
                <a:lnTo>
                  <a:pt x="9" y="483"/>
                </a:lnTo>
                <a:lnTo>
                  <a:pt x="21" y="455"/>
                </a:lnTo>
                <a:lnTo>
                  <a:pt x="36" y="428"/>
                </a:lnTo>
                <a:lnTo>
                  <a:pt x="53" y="405"/>
                </a:lnTo>
                <a:lnTo>
                  <a:pt x="71" y="385"/>
                </a:lnTo>
                <a:lnTo>
                  <a:pt x="91" y="369"/>
                </a:lnTo>
                <a:lnTo>
                  <a:pt x="111" y="358"/>
                </a:lnTo>
                <a:lnTo>
                  <a:pt x="131" y="349"/>
                </a:lnTo>
                <a:lnTo>
                  <a:pt x="150" y="347"/>
                </a:lnTo>
                <a:close/>
                <a:moveTo>
                  <a:pt x="1118" y="99"/>
                </a:moveTo>
                <a:lnTo>
                  <a:pt x="1098" y="102"/>
                </a:lnTo>
                <a:lnTo>
                  <a:pt x="1080" y="109"/>
                </a:lnTo>
                <a:lnTo>
                  <a:pt x="1065" y="121"/>
                </a:lnTo>
                <a:lnTo>
                  <a:pt x="1053" y="136"/>
                </a:lnTo>
                <a:lnTo>
                  <a:pt x="1046" y="154"/>
                </a:lnTo>
                <a:lnTo>
                  <a:pt x="1043" y="174"/>
                </a:lnTo>
                <a:lnTo>
                  <a:pt x="1046" y="194"/>
                </a:lnTo>
                <a:lnTo>
                  <a:pt x="1053" y="211"/>
                </a:lnTo>
                <a:lnTo>
                  <a:pt x="1065" y="226"/>
                </a:lnTo>
                <a:lnTo>
                  <a:pt x="1080" y="238"/>
                </a:lnTo>
                <a:lnTo>
                  <a:pt x="1098" y="245"/>
                </a:lnTo>
                <a:lnTo>
                  <a:pt x="1118" y="248"/>
                </a:lnTo>
                <a:lnTo>
                  <a:pt x="1138" y="245"/>
                </a:lnTo>
                <a:lnTo>
                  <a:pt x="1156" y="238"/>
                </a:lnTo>
                <a:lnTo>
                  <a:pt x="1170" y="226"/>
                </a:lnTo>
                <a:lnTo>
                  <a:pt x="1182" y="211"/>
                </a:lnTo>
                <a:lnTo>
                  <a:pt x="1189" y="194"/>
                </a:lnTo>
                <a:lnTo>
                  <a:pt x="1193" y="174"/>
                </a:lnTo>
                <a:lnTo>
                  <a:pt x="1189" y="154"/>
                </a:lnTo>
                <a:lnTo>
                  <a:pt x="1182" y="136"/>
                </a:lnTo>
                <a:lnTo>
                  <a:pt x="1170" y="121"/>
                </a:lnTo>
                <a:lnTo>
                  <a:pt x="1156" y="109"/>
                </a:lnTo>
                <a:lnTo>
                  <a:pt x="1138" y="102"/>
                </a:lnTo>
                <a:lnTo>
                  <a:pt x="1118" y="99"/>
                </a:lnTo>
                <a:close/>
                <a:moveTo>
                  <a:pt x="1116" y="0"/>
                </a:moveTo>
                <a:lnTo>
                  <a:pt x="1120" y="0"/>
                </a:lnTo>
                <a:lnTo>
                  <a:pt x="1150" y="3"/>
                </a:lnTo>
                <a:lnTo>
                  <a:pt x="1180" y="11"/>
                </a:lnTo>
                <a:lnTo>
                  <a:pt x="1206" y="23"/>
                </a:lnTo>
                <a:lnTo>
                  <a:pt x="1230" y="40"/>
                </a:lnTo>
                <a:lnTo>
                  <a:pt x="1252" y="61"/>
                </a:lnTo>
                <a:lnTo>
                  <a:pt x="1268" y="85"/>
                </a:lnTo>
                <a:lnTo>
                  <a:pt x="1281" y="112"/>
                </a:lnTo>
                <a:lnTo>
                  <a:pt x="1288" y="141"/>
                </a:lnTo>
                <a:lnTo>
                  <a:pt x="1292" y="171"/>
                </a:lnTo>
                <a:lnTo>
                  <a:pt x="1292" y="174"/>
                </a:lnTo>
                <a:lnTo>
                  <a:pt x="1294" y="194"/>
                </a:lnTo>
                <a:lnTo>
                  <a:pt x="1302" y="211"/>
                </a:lnTo>
                <a:lnTo>
                  <a:pt x="1314" y="226"/>
                </a:lnTo>
                <a:lnTo>
                  <a:pt x="1328" y="238"/>
                </a:lnTo>
                <a:lnTo>
                  <a:pt x="1345" y="245"/>
                </a:lnTo>
                <a:lnTo>
                  <a:pt x="1365" y="248"/>
                </a:lnTo>
                <a:lnTo>
                  <a:pt x="1442" y="248"/>
                </a:lnTo>
                <a:lnTo>
                  <a:pt x="1472" y="251"/>
                </a:lnTo>
                <a:lnTo>
                  <a:pt x="1499" y="260"/>
                </a:lnTo>
                <a:lnTo>
                  <a:pt x="1524" y="274"/>
                </a:lnTo>
                <a:lnTo>
                  <a:pt x="1547" y="291"/>
                </a:lnTo>
                <a:lnTo>
                  <a:pt x="1564" y="312"/>
                </a:lnTo>
                <a:lnTo>
                  <a:pt x="1578" y="338"/>
                </a:lnTo>
                <a:lnTo>
                  <a:pt x="1587" y="366"/>
                </a:lnTo>
                <a:lnTo>
                  <a:pt x="1590" y="396"/>
                </a:lnTo>
                <a:lnTo>
                  <a:pt x="1590" y="399"/>
                </a:lnTo>
                <a:lnTo>
                  <a:pt x="1587" y="428"/>
                </a:lnTo>
                <a:lnTo>
                  <a:pt x="1578" y="456"/>
                </a:lnTo>
                <a:lnTo>
                  <a:pt x="1564" y="481"/>
                </a:lnTo>
                <a:lnTo>
                  <a:pt x="1547" y="503"/>
                </a:lnTo>
                <a:lnTo>
                  <a:pt x="1524" y="521"/>
                </a:lnTo>
                <a:lnTo>
                  <a:pt x="1499" y="534"/>
                </a:lnTo>
                <a:lnTo>
                  <a:pt x="1472" y="543"/>
                </a:lnTo>
                <a:lnTo>
                  <a:pt x="1442" y="546"/>
                </a:lnTo>
                <a:lnTo>
                  <a:pt x="793" y="546"/>
                </a:lnTo>
                <a:lnTo>
                  <a:pt x="764" y="543"/>
                </a:lnTo>
                <a:lnTo>
                  <a:pt x="736" y="534"/>
                </a:lnTo>
                <a:lnTo>
                  <a:pt x="711" y="521"/>
                </a:lnTo>
                <a:lnTo>
                  <a:pt x="689" y="503"/>
                </a:lnTo>
                <a:lnTo>
                  <a:pt x="671" y="481"/>
                </a:lnTo>
                <a:lnTo>
                  <a:pt x="657" y="456"/>
                </a:lnTo>
                <a:lnTo>
                  <a:pt x="649" y="428"/>
                </a:lnTo>
                <a:lnTo>
                  <a:pt x="646" y="399"/>
                </a:lnTo>
                <a:lnTo>
                  <a:pt x="646" y="396"/>
                </a:lnTo>
                <a:lnTo>
                  <a:pt x="649" y="366"/>
                </a:lnTo>
                <a:lnTo>
                  <a:pt x="657" y="338"/>
                </a:lnTo>
                <a:lnTo>
                  <a:pt x="671" y="312"/>
                </a:lnTo>
                <a:lnTo>
                  <a:pt x="689" y="291"/>
                </a:lnTo>
                <a:lnTo>
                  <a:pt x="711" y="274"/>
                </a:lnTo>
                <a:lnTo>
                  <a:pt x="736" y="260"/>
                </a:lnTo>
                <a:lnTo>
                  <a:pt x="764" y="251"/>
                </a:lnTo>
                <a:lnTo>
                  <a:pt x="793" y="248"/>
                </a:lnTo>
                <a:lnTo>
                  <a:pt x="870" y="248"/>
                </a:lnTo>
                <a:lnTo>
                  <a:pt x="889" y="245"/>
                </a:lnTo>
                <a:lnTo>
                  <a:pt x="907" y="238"/>
                </a:lnTo>
                <a:lnTo>
                  <a:pt x="922" y="226"/>
                </a:lnTo>
                <a:lnTo>
                  <a:pt x="933" y="211"/>
                </a:lnTo>
                <a:lnTo>
                  <a:pt x="941" y="194"/>
                </a:lnTo>
                <a:lnTo>
                  <a:pt x="944" y="174"/>
                </a:lnTo>
                <a:lnTo>
                  <a:pt x="944" y="171"/>
                </a:lnTo>
                <a:lnTo>
                  <a:pt x="947" y="141"/>
                </a:lnTo>
                <a:lnTo>
                  <a:pt x="954" y="112"/>
                </a:lnTo>
                <a:lnTo>
                  <a:pt x="967" y="85"/>
                </a:lnTo>
                <a:lnTo>
                  <a:pt x="984" y="61"/>
                </a:lnTo>
                <a:lnTo>
                  <a:pt x="1005" y="40"/>
                </a:lnTo>
                <a:lnTo>
                  <a:pt x="1029" y="23"/>
                </a:lnTo>
                <a:lnTo>
                  <a:pt x="1056" y="11"/>
                </a:lnTo>
                <a:lnTo>
                  <a:pt x="1085" y="3"/>
                </a:lnTo>
                <a:lnTo>
                  <a:pt x="1116" y="0"/>
                </a:lnTo>
                <a:close/>
              </a:path>
            </a:pathLst>
          </a:custGeom>
          <a:solidFill>
            <a:srgbClr val="545871">
              <a:alpha val="52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3313812" y="5461149"/>
            <a:ext cx="2574994" cy="790375"/>
          </a:xfrm>
          <a:prstGeom prst="roundRect">
            <a:avLst>
              <a:gd name="adj" fmla="val 6846"/>
            </a:avLst>
          </a:prstGeom>
          <a:solidFill>
            <a:schemeClr val="bg1"/>
          </a:solidFill>
          <a:ln>
            <a:noFill/>
          </a:ln>
          <a:effectLst>
            <a:outerShdw blurRad="177800" dist="889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1200" indent="-61200" algn="ctr">
              <a:spcBef>
                <a:spcPts val="500"/>
              </a:spcBef>
            </a:pPr>
            <a:r>
              <a:rPr kumimoji="1" lang="ko-KR" altLang="en-US" sz="1600" b="1" kern="0" spc="-150" dirty="0" err="1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대면평가</a:t>
            </a:r>
            <a:endParaRPr kumimoji="1" lang="en-US" altLang="ko-KR" sz="1600" b="1" kern="0" spc="-150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1200" indent="-61200" algn="ctr">
              <a:spcBef>
                <a:spcPts val="500"/>
              </a:spcBef>
            </a:pPr>
            <a:r>
              <a:rPr kumimoji="1" lang="ko-KR" altLang="en-US" sz="1600" b="1" kern="0" spc="-15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선정 및 협약</a:t>
            </a:r>
            <a:endParaRPr kumimoji="1" lang="en-US" altLang="ko-KR" sz="1600" b="1" kern="0" spc="-150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8" name="Freeform 11"/>
          <p:cNvSpPr>
            <a:spLocks noEditPoints="1"/>
          </p:cNvSpPr>
          <p:nvPr/>
        </p:nvSpPr>
        <p:spPr bwMode="auto">
          <a:xfrm flipH="1">
            <a:off x="5538492" y="5821319"/>
            <a:ext cx="350410" cy="430205"/>
          </a:xfrm>
          <a:custGeom>
            <a:avLst/>
            <a:gdLst>
              <a:gd name="T0" fmla="*/ 1930 w 2831"/>
              <a:gd name="T1" fmla="*/ 2787 h 3472"/>
              <a:gd name="T2" fmla="*/ 1791 w 2831"/>
              <a:gd name="T3" fmla="*/ 2855 h 3472"/>
              <a:gd name="T4" fmla="*/ 2114 w 2831"/>
              <a:gd name="T5" fmla="*/ 3172 h 3472"/>
              <a:gd name="T6" fmla="*/ 2628 w 2831"/>
              <a:gd name="T7" fmla="*/ 2656 h 3472"/>
              <a:gd name="T8" fmla="*/ 2538 w 2831"/>
              <a:gd name="T9" fmla="*/ 2529 h 3472"/>
              <a:gd name="T10" fmla="*/ 1440 w 2831"/>
              <a:gd name="T11" fmla="*/ 2529 h 3472"/>
              <a:gd name="T12" fmla="*/ 914 w 2831"/>
              <a:gd name="T13" fmla="*/ 2569 h 3472"/>
              <a:gd name="T14" fmla="*/ 928 w 2831"/>
              <a:gd name="T15" fmla="*/ 2433 h 3472"/>
              <a:gd name="T16" fmla="*/ 807 w 2831"/>
              <a:gd name="T17" fmla="*/ 2382 h 3472"/>
              <a:gd name="T18" fmla="*/ 439 w 2831"/>
              <a:gd name="T19" fmla="*/ 2514 h 3472"/>
              <a:gd name="T20" fmla="*/ 470 w 2831"/>
              <a:gd name="T21" fmla="*/ 2433 h 3472"/>
              <a:gd name="T22" fmla="*/ 2186 w 2831"/>
              <a:gd name="T23" fmla="*/ 2182 h 3472"/>
              <a:gd name="T24" fmla="*/ 2642 w 2831"/>
              <a:gd name="T25" fmla="*/ 2371 h 3472"/>
              <a:gd name="T26" fmla="*/ 2831 w 2831"/>
              <a:gd name="T27" fmla="*/ 2827 h 3472"/>
              <a:gd name="T28" fmla="*/ 2642 w 2831"/>
              <a:gd name="T29" fmla="*/ 3283 h 3472"/>
              <a:gd name="T30" fmla="*/ 2186 w 2831"/>
              <a:gd name="T31" fmla="*/ 3472 h 3472"/>
              <a:gd name="T32" fmla="*/ 1729 w 2831"/>
              <a:gd name="T33" fmla="*/ 3283 h 3472"/>
              <a:gd name="T34" fmla="*/ 1540 w 2831"/>
              <a:gd name="T35" fmla="*/ 2827 h 3472"/>
              <a:gd name="T36" fmla="*/ 1729 w 2831"/>
              <a:gd name="T37" fmla="*/ 2371 h 3472"/>
              <a:gd name="T38" fmla="*/ 2186 w 2831"/>
              <a:gd name="T39" fmla="*/ 2182 h 3472"/>
              <a:gd name="T40" fmla="*/ 1540 w 2831"/>
              <a:gd name="T41" fmla="*/ 2083 h 3472"/>
              <a:gd name="T42" fmla="*/ 914 w 2831"/>
              <a:gd name="T43" fmla="*/ 2123 h 3472"/>
              <a:gd name="T44" fmla="*/ 928 w 2831"/>
              <a:gd name="T45" fmla="*/ 1986 h 3472"/>
              <a:gd name="T46" fmla="*/ 807 w 2831"/>
              <a:gd name="T47" fmla="*/ 1957 h 3472"/>
              <a:gd name="T48" fmla="*/ 439 w 2831"/>
              <a:gd name="T49" fmla="*/ 2088 h 3472"/>
              <a:gd name="T50" fmla="*/ 470 w 2831"/>
              <a:gd name="T51" fmla="*/ 2007 h 3472"/>
              <a:gd name="T52" fmla="*/ 944 w 2831"/>
              <a:gd name="T53" fmla="*/ 1588 h 3472"/>
              <a:gd name="T54" fmla="*/ 1786 w 2831"/>
              <a:gd name="T55" fmla="*/ 1702 h 3472"/>
              <a:gd name="T56" fmla="*/ 904 w 2831"/>
              <a:gd name="T57" fmla="*/ 1716 h 3472"/>
              <a:gd name="T58" fmla="*/ 944 w 2831"/>
              <a:gd name="T59" fmla="*/ 1588 h 3472"/>
              <a:gd name="T60" fmla="*/ 800 w 2831"/>
              <a:gd name="T61" fmla="*/ 1548 h 3472"/>
              <a:gd name="T62" fmla="*/ 430 w 2831"/>
              <a:gd name="T63" fmla="*/ 1656 h 3472"/>
              <a:gd name="T64" fmla="*/ 484 w 2831"/>
              <a:gd name="T65" fmla="*/ 1589 h 3472"/>
              <a:gd name="T66" fmla="*/ 1738 w 2831"/>
              <a:gd name="T67" fmla="*/ 1140 h 3472"/>
              <a:gd name="T68" fmla="*/ 1778 w 2831"/>
              <a:gd name="T69" fmla="*/ 1269 h 3472"/>
              <a:gd name="T70" fmla="*/ 896 w 2831"/>
              <a:gd name="T71" fmla="*/ 1255 h 3472"/>
              <a:gd name="T72" fmla="*/ 769 w 2831"/>
              <a:gd name="T73" fmla="*/ 1030 h 3472"/>
              <a:gd name="T74" fmla="*/ 616 w 2831"/>
              <a:gd name="T75" fmla="*/ 1312 h 3472"/>
              <a:gd name="T76" fmla="*/ 423 w 2831"/>
              <a:gd name="T77" fmla="*/ 1202 h 3472"/>
              <a:gd name="T78" fmla="*/ 496 w 2831"/>
              <a:gd name="T79" fmla="*/ 1154 h 3472"/>
              <a:gd name="T80" fmla="*/ 548 w 2831"/>
              <a:gd name="T81" fmla="*/ 372 h 3472"/>
              <a:gd name="T82" fmla="*/ 681 w 2831"/>
              <a:gd name="T83" fmla="*/ 618 h 3472"/>
              <a:gd name="T84" fmla="*/ 1588 w 2831"/>
              <a:gd name="T85" fmla="*/ 597 h 3472"/>
              <a:gd name="T86" fmla="*/ 1683 w 2831"/>
              <a:gd name="T87" fmla="*/ 347 h 3472"/>
              <a:gd name="T88" fmla="*/ 2201 w 2831"/>
              <a:gd name="T89" fmla="*/ 438 h 3472"/>
              <a:gd name="T90" fmla="*/ 2118 w 2831"/>
              <a:gd name="T91" fmla="*/ 2037 h 3472"/>
              <a:gd name="T92" fmla="*/ 1412 w 2831"/>
              <a:gd name="T93" fmla="*/ 3005 h 3472"/>
              <a:gd name="T94" fmla="*/ 47 w 2831"/>
              <a:gd name="T95" fmla="*/ 3054 h 3472"/>
              <a:gd name="T96" fmla="*/ 21 w 2831"/>
              <a:gd name="T97" fmla="*/ 455 h 3472"/>
              <a:gd name="T98" fmla="*/ 1118 w 2831"/>
              <a:gd name="T99" fmla="*/ 99 h 3472"/>
              <a:gd name="T100" fmla="*/ 1053 w 2831"/>
              <a:gd name="T101" fmla="*/ 211 h 3472"/>
              <a:gd name="T102" fmla="*/ 1182 w 2831"/>
              <a:gd name="T103" fmla="*/ 211 h 3472"/>
              <a:gd name="T104" fmla="*/ 1118 w 2831"/>
              <a:gd name="T105" fmla="*/ 99 h 3472"/>
              <a:gd name="T106" fmla="*/ 1268 w 2831"/>
              <a:gd name="T107" fmla="*/ 85 h 3472"/>
              <a:gd name="T108" fmla="*/ 1328 w 2831"/>
              <a:gd name="T109" fmla="*/ 238 h 3472"/>
              <a:gd name="T110" fmla="*/ 1564 w 2831"/>
              <a:gd name="T111" fmla="*/ 312 h 3472"/>
              <a:gd name="T112" fmla="*/ 1547 w 2831"/>
              <a:gd name="T113" fmla="*/ 503 h 3472"/>
              <a:gd name="T114" fmla="*/ 711 w 2831"/>
              <a:gd name="T115" fmla="*/ 521 h 3472"/>
              <a:gd name="T116" fmla="*/ 657 w 2831"/>
              <a:gd name="T117" fmla="*/ 338 h 3472"/>
              <a:gd name="T118" fmla="*/ 889 w 2831"/>
              <a:gd name="T119" fmla="*/ 245 h 3472"/>
              <a:gd name="T120" fmla="*/ 954 w 2831"/>
              <a:gd name="T121" fmla="*/ 112 h 3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31" h="3472">
                <a:moveTo>
                  <a:pt x="2538" y="2529"/>
                </a:moveTo>
                <a:lnTo>
                  <a:pt x="2517" y="2531"/>
                </a:lnTo>
                <a:lnTo>
                  <a:pt x="2496" y="2537"/>
                </a:lnTo>
                <a:lnTo>
                  <a:pt x="2476" y="2547"/>
                </a:lnTo>
                <a:lnTo>
                  <a:pt x="2459" y="2563"/>
                </a:lnTo>
                <a:lnTo>
                  <a:pt x="2124" y="2939"/>
                </a:lnTo>
                <a:lnTo>
                  <a:pt x="1950" y="2800"/>
                </a:lnTo>
                <a:lnTo>
                  <a:pt x="1930" y="2787"/>
                </a:lnTo>
                <a:lnTo>
                  <a:pt x="1909" y="2780"/>
                </a:lnTo>
                <a:lnTo>
                  <a:pt x="1888" y="2778"/>
                </a:lnTo>
                <a:lnTo>
                  <a:pt x="1866" y="2780"/>
                </a:lnTo>
                <a:lnTo>
                  <a:pt x="1845" y="2787"/>
                </a:lnTo>
                <a:lnTo>
                  <a:pt x="1826" y="2799"/>
                </a:lnTo>
                <a:lnTo>
                  <a:pt x="1810" y="2814"/>
                </a:lnTo>
                <a:lnTo>
                  <a:pt x="1797" y="2834"/>
                </a:lnTo>
                <a:lnTo>
                  <a:pt x="1791" y="2855"/>
                </a:lnTo>
                <a:lnTo>
                  <a:pt x="1788" y="2876"/>
                </a:lnTo>
                <a:lnTo>
                  <a:pt x="1791" y="2899"/>
                </a:lnTo>
                <a:lnTo>
                  <a:pt x="1797" y="2920"/>
                </a:lnTo>
                <a:lnTo>
                  <a:pt x="1809" y="2938"/>
                </a:lnTo>
                <a:lnTo>
                  <a:pt x="1826" y="2954"/>
                </a:lnTo>
                <a:lnTo>
                  <a:pt x="2073" y="3152"/>
                </a:lnTo>
                <a:lnTo>
                  <a:pt x="2093" y="3165"/>
                </a:lnTo>
                <a:lnTo>
                  <a:pt x="2114" y="3172"/>
                </a:lnTo>
                <a:lnTo>
                  <a:pt x="2135" y="3174"/>
                </a:lnTo>
                <a:lnTo>
                  <a:pt x="2156" y="3172"/>
                </a:lnTo>
                <a:lnTo>
                  <a:pt x="2175" y="3166"/>
                </a:lnTo>
                <a:lnTo>
                  <a:pt x="2194" y="3155"/>
                </a:lnTo>
                <a:lnTo>
                  <a:pt x="2210" y="3142"/>
                </a:lnTo>
                <a:lnTo>
                  <a:pt x="2607" y="2694"/>
                </a:lnTo>
                <a:lnTo>
                  <a:pt x="2620" y="2676"/>
                </a:lnTo>
                <a:lnTo>
                  <a:pt x="2628" y="2656"/>
                </a:lnTo>
                <a:lnTo>
                  <a:pt x="2633" y="2633"/>
                </a:lnTo>
                <a:lnTo>
                  <a:pt x="2631" y="2612"/>
                </a:lnTo>
                <a:lnTo>
                  <a:pt x="2625" y="2591"/>
                </a:lnTo>
                <a:lnTo>
                  <a:pt x="2615" y="2571"/>
                </a:lnTo>
                <a:lnTo>
                  <a:pt x="2599" y="2555"/>
                </a:lnTo>
                <a:lnTo>
                  <a:pt x="2580" y="2542"/>
                </a:lnTo>
                <a:lnTo>
                  <a:pt x="2560" y="2534"/>
                </a:lnTo>
                <a:lnTo>
                  <a:pt x="2538" y="2529"/>
                </a:lnTo>
                <a:close/>
                <a:moveTo>
                  <a:pt x="944" y="2430"/>
                </a:moveTo>
                <a:lnTo>
                  <a:pt x="1391" y="2430"/>
                </a:lnTo>
                <a:lnTo>
                  <a:pt x="1406" y="2433"/>
                </a:lnTo>
                <a:lnTo>
                  <a:pt x="1420" y="2440"/>
                </a:lnTo>
                <a:lnTo>
                  <a:pt x="1431" y="2450"/>
                </a:lnTo>
                <a:lnTo>
                  <a:pt x="1438" y="2464"/>
                </a:lnTo>
                <a:lnTo>
                  <a:pt x="1440" y="2480"/>
                </a:lnTo>
                <a:lnTo>
                  <a:pt x="1440" y="2529"/>
                </a:lnTo>
                <a:lnTo>
                  <a:pt x="1438" y="2545"/>
                </a:lnTo>
                <a:lnTo>
                  <a:pt x="1431" y="2559"/>
                </a:lnTo>
                <a:lnTo>
                  <a:pt x="1420" y="2569"/>
                </a:lnTo>
                <a:lnTo>
                  <a:pt x="1406" y="2577"/>
                </a:lnTo>
                <a:lnTo>
                  <a:pt x="1391" y="2579"/>
                </a:lnTo>
                <a:lnTo>
                  <a:pt x="944" y="2579"/>
                </a:lnTo>
                <a:lnTo>
                  <a:pt x="928" y="2577"/>
                </a:lnTo>
                <a:lnTo>
                  <a:pt x="914" y="2569"/>
                </a:lnTo>
                <a:lnTo>
                  <a:pt x="904" y="2559"/>
                </a:lnTo>
                <a:lnTo>
                  <a:pt x="896" y="2545"/>
                </a:lnTo>
                <a:lnTo>
                  <a:pt x="894" y="2529"/>
                </a:lnTo>
                <a:lnTo>
                  <a:pt x="894" y="2480"/>
                </a:lnTo>
                <a:lnTo>
                  <a:pt x="896" y="2464"/>
                </a:lnTo>
                <a:lnTo>
                  <a:pt x="904" y="2450"/>
                </a:lnTo>
                <a:lnTo>
                  <a:pt x="914" y="2440"/>
                </a:lnTo>
                <a:lnTo>
                  <a:pt x="928" y="2433"/>
                </a:lnTo>
                <a:lnTo>
                  <a:pt x="944" y="2430"/>
                </a:lnTo>
                <a:close/>
                <a:moveTo>
                  <a:pt x="769" y="2319"/>
                </a:moveTo>
                <a:lnTo>
                  <a:pt x="783" y="2322"/>
                </a:lnTo>
                <a:lnTo>
                  <a:pt x="795" y="2330"/>
                </a:lnTo>
                <a:lnTo>
                  <a:pt x="805" y="2341"/>
                </a:lnTo>
                <a:lnTo>
                  <a:pt x="810" y="2355"/>
                </a:lnTo>
                <a:lnTo>
                  <a:pt x="810" y="2368"/>
                </a:lnTo>
                <a:lnTo>
                  <a:pt x="807" y="2382"/>
                </a:lnTo>
                <a:lnTo>
                  <a:pt x="800" y="2395"/>
                </a:lnTo>
                <a:lnTo>
                  <a:pt x="616" y="2600"/>
                </a:lnTo>
                <a:lnTo>
                  <a:pt x="606" y="2608"/>
                </a:lnTo>
                <a:lnTo>
                  <a:pt x="594" y="2613"/>
                </a:lnTo>
                <a:lnTo>
                  <a:pt x="581" y="2616"/>
                </a:lnTo>
                <a:lnTo>
                  <a:pt x="567" y="2612"/>
                </a:lnTo>
                <a:lnTo>
                  <a:pt x="553" y="2605"/>
                </a:lnTo>
                <a:lnTo>
                  <a:pt x="439" y="2514"/>
                </a:lnTo>
                <a:lnTo>
                  <a:pt x="430" y="2503"/>
                </a:lnTo>
                <a:lnTo>
                  <a:pt x="423" y="2490"/>
                </a:lnTo>
                <a:lnTo>
                  <a:pt x="422" y="2477"/>
                </a:lnTo>
                <a:lnTo>
                  <a:pt x="425" y="2463"/>
                </a:lnTo>
                <a:lnTo>
                  <a:pt x="432" y="2449"/>
                </a:lnTo>
                <a:lnTo>
                  <a:pt x="442" y="2440"/>
                </a:lnTo>
                <a:lnTo>
                  <a:pt x="456" y="2435"/>
                </a:lnTo>
                <a:lnTo>
                  <a:pt x="470" y="2433"/>
                </a:lnTo>
                <a:lnTo>
                  <a:pt x="484" y="2436"/>
                </a:lnTo>
                <a:lnTo>
                  <a:pt x="496" y="2443"/>
                </a:lnTo>
                <a:lnTo>
                  <a:pt x="576" y="2507"/>
                </a:lnTo>
                <a:lnTo>
                  <a:pt x="731" y="2334"/>
                </a:lnTo>
                <a:lnTo>
                  <a:pt x="742" y="2324"/>
                </a:lnTo>
                <a:lnTo>
                  <a:pt x="755" y="2320"/>
                </a:lnTo>
                <a:lnTo>
                  <a:pt x="769" y="2319"/>
                </a:lnTo>
                <a:close/>
                <a:moveTo>
                  <a:pt x="2186" y="2182"/>
                </a:moveTo>
                <a:lnTo>
                  <a:pt x="2251" y="2185"/>
                </a:lnTo>
                <a:lnTo>
                  <a:pt x="2316" y="2196"/>
                </a:lnTo>
                <a:lnTo>
                  <a:pt x="2378" y="2212"/>
                </a:lnTo>
                <a:lnTo>
                  <a:pt x="2437" y="2233"/>
                </a:lnTo>
                <a:lnTo>
                  <a:pt x="2494" y="2260"/>
                </a:lnTo>
                <a:lnTo>
                  <a:pt x="2546" y="2293"/>
                </a:lnTo>
                <a:lnTo>
                  <a:pt x="2596" y="2329"/>
                </a:lnTo>
                <a:lnTo>
                  <a:pt x="2642" y="2371"/>
                </a:lnTo>
                <a:lnTo>
                  <a:pt x="2683" y="2417"/>
                </a:lnTo>
                <a:lnTo>
                  <a:pt x="2721" y="2466"/>
                </a:lnTo>
                <a:lnTo>
                  <a:pt x="2753" y="2520"/>
                </a:lnTo>
                <a:lnTo>
                  <a:pt x="2780" y="2577"/>
                </a:lnTo>
                <a:lnTo>
                  <a:pt x="2802" y="2636"/>
                </a:lnTo>
                <a:lnTo>
                  <a:pt x="2818" y="2698"/>
                </a:lnTo>
                <a:lnTo>
                  <a:pt x="2828" y="2761"/>
                </a:lnTo>
                <a:lnTo>
                  <a:pt x="2831" y="2827"/>
                </a:lnTo>
                <a:lnTo>
                  <a:pt x="2828" y="2893"/>
                </a:lnTo>
                <a:lnTo>
                  <a:pt x="2818" y="2958"/>
                </a:lnTo>
                <a:lnTo>
                  <a:pt x="2802" y="3019"/>
                </a:lnTo>
                <a:lnTo>
                  <a:pt x="2780" y="3079"/>
                </a:lnTo>
                <a:lnTo>
                  <a:pt x="2753" y="3134"/>
                </a:lnTo>
                <a:lnTo>
                  <a:pt x="2721" y="3188"/>
                </a:lnTo>
                <a:lnTo>
                  <a:pt x="2683" y="3237"/>
                </a:lnTo>
                <a:lnTo>
                  <a:pt x="2642" y="3283"/>
                </a:lnTo>
                <a:lnTo>
                  <a:pt x="2596" y="3325"/>
                </a:lnTo>
                <a:lnTo>
                  <a:pt x="2546" y="3362"/>
                </a:lnTo>
                <a:lnTo>
                  <a:pt x="2494" y="3394"/>
                </a:lnTo>
                <a:lnTo>
                  <a:pt x="2437" y="3421"/>
                </a:lnTo>
                <a:lnTo>
                  <a:pt x="2378" y="3443"/>
                </a:lnTo>
                <a:lnTo>
                  <a:pt x="2316" y="3459"/>
                </a:lnTo>
                <a:lnTo>
                  <a:pt x="2251" y="3469"/>
                </a:lnTo>
                <a:lnTo>
                  <a:pt x="2186" y="3472"/>
                </a:lnTo>
                <a:lnTo>
                  <a:pt x="2120" y="3469"/>
                </a:lnTo>
                <a:lnTo>
                  <a:pt x="2055" y="3459"/>
                </a:lnTo>
                <a:lnTo>
                  <a:pt x="1993" y="3443"/>
                </a:lnTo>
                <a:lnTo>
                  <a:pt x="1934" y="3421"/>
                </a:lnTo>
                <a:lnTo>
                  <a:pt x="1877" y="3394"/>
                </a:lnTo>
                <a:lnTo>
                  <a:pt x="1825" y="3362"/>
                </a:lnTo>
                <a:lnTo>
                  <a:pt x="1775" y="3325"/>
                </a:lnTo>
                <a:lnTo>
                  <a:pt x="1729" y="3283"/>
                </a:lnTo>
                <a:lnTo>
                  <a:pt x="1688" y="3237"/>
                </a:lnTo>
                <a:lnTo>
                  <a:pt x="1650" y="3188"/>
                </a:lnTo>
                <a:lnTo>
                  <a:pt x="1618" y="3134"/>
                </a:lnTo>
                <a:lnTo>
                  <a:pt x="1591" y="3079"/>
                </a:lnTo>
                <a:lnTo>
                  <a:pt x="1569" y="3019"/>
                </a:lnTo>
                <a:lnTo>
                  <a:pt x="1553" y="2958"/>
                </a:lnTo>
                <a:lnTo>
                  <a:pt x="1543" y="2893"/>
                </a:lnTo>
                <a:lnTo>
                  <a:pt x="1540" y="2827"/>
                </a:lnTo>
                <a:lnTo>
                  <a:pt x="1543" y="2761"/>
                </a:lnTo>
                <a:lnTo>
                  <a:pt x="1553" y="2698"/>
                </a:lnTo>
                <a:lnTo>
                  <a:pt x="1569" y="2636"/>
                </a:lnTo>
                <a:lnTo>
                  <a:pt x="1591" y="2577"/>
                </a:lnTo>
                <a:lnTo>
                  <a:pt x="1618" y="2520"/>
                </a:lnTo>
                <a:lnTo>
                  <a:pt x="1650" y="2466"/>
                </a:lnTo>
                <a:lnTo>
                  <a:pt x="1688" y="2417"/>
                </a:lnTo>
                <a:lnTo>
                  <a:pt x="1729" y="2371"/>
                </a:lnTo>
                <a:lnTo>
                  <a:pt x="1775" y="2329"/>
                </a:lnTo>
                <a:lnTo>
                  <a:pt x="1825" y="2293"/>
                </a:lnTo>
                <a:lnTo>
                  <a:pt x="1877" y="2260"/>
                </a:lnTo>
                <a:lnTo>
                  <a:pt x="1934" y="2233"/>
                </a:lnTo>
                <a:lnTo>
                  <a:pt x="1993" y="2212"/>
                </a:lnTo>
                <a:lnTo>
                  <a:pt x="2055" y="2196"/>
                </a:lnTo>
                <a:lnTo>
                  <a:pt x="2120" y="2185"/>
                </a:lnTo>
                <a:lnTo>
                  <a:pt x="2186" y="2182"/>
                </a:lnTo>
                <a:close/>
                <a:moveTo>
                  <a:pt x="944" y="1984"/>
                </a:moveTo>
                <a:lnTo>
                  <a:pt x="1491" y="1984"/>
                </a:lnTo>
                <a:lnTo>
                  <a:pt x="1505" y="1986"/>
                </a:lnTo>
                <a:lnTo>
                  <a:pt x="1519" y="1994"/>
                </a:lnTo>
                <a:lnTo>
                  <a:pt x="1531" y="2004"/>
                </a:lnTo>
                <a:lnTo>
                  <a:pt x="1537" y="2018"/>
                </a:lnTo>
                <a:lnTo>
                  <a:pt x="1540" y="2034"/>
                </a:lnTo>
                <a:lnTo>
                  <a:pt x="1540" y="2083"/>
                </a:lnTo>
                <a:lnTo>
                  <a:pt x="1537" y="2099"/>
                </a:lnTo>
                <a:lnTo>
                  <a:pt x="1531" y="2113"/>
                </a:lnTo>
                <a:lnTo>
                  <a:pt x="1519" y="2123"/>
                </a:lnTo>
                <a:lnTo>
                  <a:pt x="1505" y="2131"/>
                </a:lnTo>
                <a:lnTo>
                  <a:pt x="1491" y="2133"/>
                </a:lnTo>
                <a:lnTo>
                  <a:pt x="944" y="2133"/>
                </a:lnTo>
                <a:lnTo>
                  <a:pt x="928" y="2131"/>
                </a:lnTo>
                <a:lnTo>
                  <a:pt x="914" y="2123"/>
                </a:lnTo>
                <a:lnTo>
                  <a:pt x="904" y="2113"/>
                </a:lnTo>
                <a:lnTo>
                  <a:pt x="896" y="2099"/>
                </a:lnTo>
                <a:lnTo>
                  <a:pt x="894" y="2083"/>
                </a:lnTo>
                <a:lnTo>
                  <a:pt x="894" y="2034"/>
                </a:lnTo>
                <a:lnTo>
                  <a:pt x="896" y="2018"/>
                </a:lnTo>
                <a:lnTo>
                  <a:pt x="904" y="2004"/>
                </a:lnTo>
                <a:lnTo>
                  <a:pt x="914" y="1994"/>
                </a:lnTo>
                <a:lnTo>
                  <a:pt x="928" y="1986"/>
                </a:lnTo>
                <a:lnTo>
                  <a:pt x="944" y="1984"/>
                </a:lnTo>
                <a:close/>
                <a:moveTo>
                  <a:pt x="769" y="1894"/>
                </a:moveTo>
                <a:lnTo>
                  <a:pt x="783" y="1897"/>
                </a:lnTo>
                <a:lnTo>
                  <a:pt x="795" y="1905"/>
                </a:lnTo>
                <a:lnTo>
                  <a:pt x="805" y="1916"/>
                </a:lnTo>
                <a:lnTo>
                  <a:pt x="810" y="1930"/>
                </a:lnTo>
                <a:lnTo>
                  <a:pt x="810" y="1943"/>
                </a:lnTo>
                <a:lnTo>
                  <a:pt x="807" y="1957"/>
                </a:lnTo>
                <a:lnTo>
                  <a:pt x="800" y="1970"/>
                </a:lnTo>
                <a:lnTo>
                  <a:pt x="616" y="2175"/>
                </a:lnTo>
                <a:lnTo>
                  <a:pt x="606" y="2183"/>
                </a:lnTo>
                <a:lnTo>
                  <a:pt x="594" y="2188"/>
                </a:lnTo>
                <a:lnTo>
                  <a:pt x="581" y="2191"/>
                </a:lnTo>
                <a:lnTo>
                  <a:pt x="567" y="2187"/>
                </a:lnTo>
                <a:lnTo>
                  <a:pt x="553" y="2180"/>
                </a:lnTo>
                <a:lnTo>
                  <a:pt x="439" y="2088"/>
                </a:lnTo>
                <a:lnTo>
                  <a:pt x="430" y="2078"/>
                </a:lnTo>
                <a:lnTo>
                  <a:pt x="423" y="2065"/>
                </a:lnTo>
                <a:lnTo>
                  <a:pt x="422" y="2052"/>
                </a:lnTo>
                <a:lnTo>
                  <a:pt x="425" y="2038"/>
                </a:lnTo>
                <a:lnTo>
                  <a:pt x="432" y="2024"/>
                </a:lnTo>
                <a:lnTo>
                  <a:pt x="442" y="2015"/>
                </a:lnTo>
                <a:lnTo>
                  <a:pt x="456" y="2010"/>
                </a:lnTo>
                <a:lnTo>
                  <a:pt x="470" y="2007"/>
                </a:lnTo>
                <a:lnTo>
                  <a:pt x="484" y="2011"/>
                </a:lnTo>
                <a:lnTo>
                  <a:pt x="496" y="2018"/>
                </a:lnTo>
                <a:lnTo>
                  <a:pt x="576" y="2082"/>
                </a:lnTo>
                <a:lnTo>
                  <a:pt x="731" y="1909"/>
                </a:lnTo>
                <a:lnTo>
                  <a:pt x="742" y="1899"/>
                </a:lnTo>
                <a:lnTo>
                  <a:pt x="755" y="1895"/>
                </a:lnTo>
                <a:lnTo>
                  <a:pt x="769" y="1894"/>
                </a:lnTo>
                <a:close/>
                <a:moveTo>
                  <a:pt x="944" y="1588"/>
                </a:moveTo>
                <a:lnTo>
                  <a:pt x="1738" y="1588"/>
                </a:lnTo>
                <a:lnTo>
                  <a:pt x="1754" y="1590"/>
                </a:lnTo>
                <a:lnTo>
                  <a:pt x="1768" y="1597"/>
                </a:lnTo>
                <a:lnTo>
                  <a:pt x="1778" y="1608"/>
                </a:lnTo>
                <a:lnTo>
                  <a:pt x="1786" y="1621"/>
                </a:lnTo>
                <a:lnTo>
                  <a:pt x="1788" y="1637"/>
                </a:lnTo>
                <a:lnTo>
                  <a:pt x="1788" y="1687"/>
                </a:lnTo>
                <a:lnTo>
                  <a:pt x="1786" y="1702"/>
                </a:lnTo>
                <a:lnTo>
                  <a:pt x="1778" y="1716"/>
                </a:lnTo>
                <a:lnTo>
                  <a:pt x="1768" y="1727"/>
                </a:lnTo>
                <a:lnTo>
                  <a:pt x="1754" y="1734"/>
                </a:lnTo>
                <a:lnTo>
                  <a:pt x="1738" y="1736"/>
                </a:lnTo>
                <a:lnTo>
                  <a:pt x="944" y="1736"/>
                </a:lnTo>
                <a:lnTo>
                  <a:pt x="928" y="1734"/>
                </a:lnTo>
                <a:lnTo>
                  <a:pt x="914" y="1727"/>
                </a:lnTo>
                <a:lnTo>
                  <a:pt x="904" y="1716"/>
                </a:lnTo>
                <a:lnTo>
                  <a:pt x="896" y="1702"/>
                </a:lnTo>
                <a:lnTo>
                  <a:pt x="894" y="1687"/>
                </a:lnTo>
                <a:lnTo>
                  <a:pt x="894" y="1637"/>
                </a:lnTo>
                <a:lnTo>
                  <a:pt x="896" y="1621"/>
                </a:lnTo>
                <a:lnTo>
                  <a:pt x="904" y="1608"/>
                </a:lnTo>
                <a:lnTo>
                  <a:pt x="914" y="1597"/>
                </a:lnTo>
                <a:lnTo>
                  <a:pt x="928" y="1590"/>
                </a:lnTo>
                <a:lnTo>
                  <a:pt x="944" y="1588"/>
                </a:lnTo>
                <a:close/>
                <a:moveTo>
                  <a:pt x="769" y="1472"/>
                </a:moveTo>
                <a:lnTo>
                  <a:pt x="783" y="1475"/>
                </a:lnTo>
                <a:lnTo>
                  <a:pt x="795" y="1483"/>
                </a:lnTo>
                <a:lnTo>
                  <a:pt x="805" y="1494"/>
                </a:lnTo>
                <a:lnTo>
                  <a:pt x="810" y="1508"/>
                </a:lnTo>
                <a:lnTo>
                  <a:pt x="810" y="1521"/>
                </a:lnTo>
                <a:lnTo>
                  <a:pt x="807" y="1535"/>
                </a:lnTo>
                <a:lnTo>
                  <a:pt x="800" y="1548"/>
                </a:lnTo>
                <a:lnTo>
                  <a:pt x="616" y="1753"/>
                </a:lnTo>
                <a:lnTo>
                  <a:pt x="606" y="1761"/>
                </a:lnTo>
                <a:lnTo>
                  <a:pt x="594" y="1767"/>
                </a:lnTo>
                <a:lnTo>
                  <a:pt x="581" y="1769"/>
                </a:lnTo>
                <a:lnTo>
                  <a:pt x="567" y="1765"/>
                </a:lnTo>
                <a:lnTo>
                  <a:pt x="553" y="1758"/>
                </a:lnTo>
                <a:lnTo>
                  <a:pt x="439" y="1667"/>
                </a:lnTo>
                <a:lnTo>
                  <a:pt x="430" y="1656"/>
                </a:lnTo>
                <a:lnTo>
                  <a:pt x="423" y="1643"/>
                </a:lnTo>
                <a:lnTo>
                  <a:pt x="422" y="1630"/>
                </a:lnTo>
                <a:lnTo>
                  <a:pt x="425" y="1615"/>
                </a:lnTo>
                <a:lnTo>
                  <a:pt x="432" y="1602"/>
                </a:lnTo>
                <a:lnTo>
                  <a:pt x="442" y="1593"/>
                </a:lnTo>
                <a:lnTo>
                  <a:pt x="456" y="1588"/>
                </a:lnTo>
                <a:lnTo>
                  <a:pt x="470" y="1586"/>
                </a:lnTo>
                <a:lnTo>
                  <a:pt x="484" y="1589"/>
                </a:lnTo>
                <a:lnTo>
                  <a:pt x="496" y="1596"/>
                </a:lnTo>
                <a:lnTo>
                  <a:pt x="576" y="1660"/>
                </a:lnTo>
                <a:lnTo>
                  <a:pt x="731" y="1487"/>
                </a:lnTo>
                <a:lnTo>
                  <a:pt x="742" y="1477"/>
                </a:lnTo>
                <a:lnTo>
                  <a:pt x="755" y="1473"/>
                </a:lnTo>
                <a:lnTo>
                  <a:pt x="769" y="1472"/>
                </a:lnTo>
                <a:close/>
                <a:moveTo>
                  <a:pt x="944" y="1140"/>
                </a:moveTo>
                <a:lnTo>
                  <a:pt x="1738" y="1140"/>
                </a:lnTo>
                <a:lnTo>
                  <a:pt x="1754" y="1144"/>
                </a:lnTo>
                <a:lnTo>
                  <a:pt x="1768" y="1150"/>
                </a:lnTo>
                <a:lnTo>
                  <a:pt x="1778" y="1162"/>
                </a:lnTo>
                <a:lnTo>
                  <a:pt x="1786" y="1175"/>
                </a:lnTo>
                <a:lnTo>
                  <a:pt x="1788" y="1190"/>
                </a:lnTo>
                <a:lnTo>
                  <a:pt x="1788" y="1240"/>
                </a:lnTo>
                <a:lnTo>
                  <a:pt x="1786" y="1255"/>
                </a:lnTo>
                <a:lnTo>
                  <a:pt x="1778" y="1269"/>
                </a:lnTo>
                <a:lnTo>
                  <a:pt x="1768" y="1280"/>
                </a:lnTo>
                <a:lnTo>
                  <a:pt x="1754" y="1287"/>
                </a:lnTo>
                <a:lnTo>
                  <a:pt x="1738" y="1290"/>
                </a:lnTo>
                <a:lnTo>
                  <a:pt x="944" y="1290"/>
                </a:lnTo>
                <a:lnTo>
                  <a:pt x="928" y="1287"/>
                </a:lnTo>
                <a:lnTo>
                  <a:pt x="914" y="1280"/>
                </a:lnTo>
                <a:lnTo>
                  <a:pt x="904" y="1269"/>
                </a:lnTo>
                <a:lnTo>
                  <a:pt x="896" y="1255"/>
                </a:lnTo>
                <a:lnTo>
                  <a:pt x="894" y="1240"/>
                </a:lnTo>
                <a:lnTo>
                  <a:pt x="894" y="1190"/>
                </a:lnTo>
                <a:lnTo>
                  <a:pt x="896" y="1175"/>
                </a:lnTo>
                <a:lnTo>
                  <a:pt x="904" y="1162"/>
                </a:lnTo>
                <a:lnTo>
                  <a:pt x="914" y="1150"/>
                </a:lnTo>
                <a:lnTo>
                  <a:pt x="928" y="1144"/>
                </a:lnTo>
                <a:lnTo>
                  <a:pt x="944" y="1140"/>
                </a:lnTo>
                <a:close/>
                <a:moveTo>
                  <a:pt x="769" y="1030"/>
                </a:moveTo>
                <a:lnTo>
                  <a:pt x="783" y="1034"/>
                </a:lnTo>
                <a:lnTo>
                  <a:pt x="795" y="1042"/>
                </a:lnTo>
                <a:lnTo>
                  <a:pt x="805" y="1053"/>
                </a:lnTo>
                <a:lnTo>
                  <a:pt x="810" y="1066"/>
                </a:lnTo>
                <a:lnTo>
                  <a:pt x="810" y="1081"/>
                </a:lnTo>
                <a:lnTo>
                  <a:pt x="807" y="1094"/>
                </a:lnTo>
                <a:lnTo>
                  <a:pt x="800" y="1106"/>
                </a:lnTo>
                <a:lnTo>
                  <a:pt x="616" y="1312"/>
                </a:lnTo>
                <a:lnTo>
                  <a:pt x="606" y="1320"/>
                </a:lnTo>
                <a:lnTo>
                  <a:pt x="594" y="1326"/>
                </a:lnTo>
                <a:lnTo>
                  <a:pt x="581" y="1327"/>
                </a:lnTo>
                <a:lnTo>
                  <a:pt x="567" y="1325"/>
                </a:lnTo>
                <a:lnTo>
                  <a:pt x="553" y="1317"/>
                </a:lnTo>
                <a:lnTo>
                  <a:pt x="439" y="1226"/>
                </a:lnTo>
                <a:lnTo>
                  <a:pt x="430" y="1215"/>
                </a:lnTo>
                <a:lnTo>
                  <a:pt x="423" y="1202"/>
                </a:lnTo>
                <a:lnTo>
                  <a:pt x="422" y="1188"/>
                </a:lnTo>
                <a:lnTo>
                  <a:pt x="425" y="1174"/>
                </a:lnTo>
                <a:lnTo>
                  <a:pt x="432" y="1162"/>
                </a:lnTo>
                <a:lnTo>
                  <a:pt x="442" y="1152"/>
                </a:lnTo>
                <a:lnTo>
                  <a:pt x="456" y="1146"/>
                </a:lnTo>
                <a:lnTo>
                  <a:pt x="470" y="1145"/>
                </a:lnTo>
                <a:lnTo>
                  <a:pt x="484" y="1147"/>
                </a:lnTo>
                <a:lnTo>
                  <a:pt x="496" y="1154"/>
                </a:lnTo>
                <a:lnTo>
                  <a:pt x="576" y="1218"/>
                </a:lnTo>
                <a:lnTo>
                  <a:pt x="731" y="1046"/>
                </a:lnTo>
                <a:lnTo>
                  <a:pt x="742" y="1036"/>
                </a:lnTo>
                <a:lnTo>
                  <a:pt x="755" y="1031"/>
                </a:lnTo>
                <a:lnTo>
                  <a:pt x="769" y="1030"/>
                </a:lnTo>
                <a:close/>
                <a:moveTo>
                  <a:pt x="150" y="347"/>
                </a:moveTo>
                <a:lnTo>
                  <a:pt x="552" y="347"/>
                </a:lnTo>
                <a:lnTo>
                  <a:pt x="548" y="372"/>
                </a:lnTo>
                <a:lnTo>
                  <a:pt x="547" y="399"/>
                </a:lnTo>
                <a:lnTo>
                  <a:pt x="550" y="439"/>
                </a:lnTo>
                <a:lnTo>
                  <a:pt x="559" y="477"/>
                </a:lnTo>
                <a:lnTo>
                  <a:pt x="574" y="511"/>
                </a:lnTo>
                <a:lnTo>
                  <a:pt x="594" y="544"/>
                </a:lnTo>
                <a:lnTo>
                  <a:pt x="618" y="572"/>
                </a:lnTo>
                <a:lnTo>
                  <a:pt x="648" y="598"/>
                </a:lnTo>
                <a:lnTo>
                  <a:pt x="681" y="618"/>
                </a:lnTo>
                <a:lnTo>
                  <a:pt x="715" y="632"/>
                </a:lnTo>
                <a:lnTo>
                  <a:pt x="753" y="642"/>
                </a:lnTo>
                <a:lnTo>
                  <a:pt x="793" y="645"/>
                </a:lnTo>
                <a:lnTo>
                  <a:pt x="1442" y="645"/>
                </a:lnTo>
                <a:lnTo>
                  <a:pt x="1482" y="642"/>
                </a:lnTo>
                <a:lnTo>
                  <a:pt x="1520" y="632"/>
                </a:lnTo>
                <a:lnTo>
                  <a:pt x="1555" y="618"/>
                </a:lnTo>
                <a:lnTo>
                  <a:pt x="1588" y="597"/>
                </a:lnTo>
                <a:lnTo>
                  <a:pt x="1616" y="572"/>
                </a:lnTo>
                <a:lnTo>
                  <a:pt x="1641" y="543"/>
                </a:lnTo>
                <a:lnTo>
                  <a:pt x="1661" y="510"/>
                </a:lnTo>
                <a:lnTo>
                  <a:pt x="1676" y="475"/>
                </a:lnTo>
                <a:lnTo>
                  <a:pt x="1686" y="436"/>
                </a:lnTo>
                <a:lnTo>
                  <a:pt x="1689" y="396"/>
                </a:lnTo>
                <a:lnTo>
                  <a:pt x="1688" y="371"/>
                </a:lnTo>
                <a:lnTo>
                  <a:pt x="1683" y="347"/>
                </a:lnTo>
                <a:lnTo>
                  <a:pt x="1987" y="347"/>
                </a:lnTo>
                <a:lnTo>
                  <a:pt x="2029" y="349"/>
                </a:lnTo>
                <a:lnTo>
                  <a:pt x="2067" y="356"/>
                </a:lnTo>
                <a:lnTo>
                  <a:pt x="2101" y="366"/>
                </a:lnTo>
                <a:lnTo>
                  <a:pt x="2132" y="379"/>
                </a:lnTo>
                <a:lnTo>
                  <a:pt x="2159" y="396"/>
                </a:lnTo>
                <a:lnTo>
                  <a:pt x="2182" y="416"/>
                </a:lnTo>
                <a:lnTo>
                  <a:pt x="2201" y="438"/>
                </a:lnTo>
                <a:lnTo>
                  <a:pt x="2215" y="462"/>
                </a:lnTo>
                <a:lnTo>
                  <a:pt x="2226" y="488"/>
                </a:lnTo>
                <a:lnTo>
                  <a:pt x="2233" y="517"/>
                </a:lnTo>
                <a:lnTo>
                  <a:pt x="2235" y="546"/>
                </a:lnTo>
                <a:lnTo>
                  <a:pt x="2235" y="2036"/>
                </a:lnTo>
                <a:lnTo>
                  <a:pt x="2210" y="2035"/>
                </a:lnTo>
                <a:lnTo>
                  <a:pt x="2186" y="2034"/>
                </a:lnTo>
                <a:lnTo>
                  <a:pt x="2118" y="2037"/>
                </a:lnTo>
                <a:lnTo>
                  <a:pt x="2051" y="2045"/>
                </a:lnTo>
                <a:lnTo>
                  <a:pt x="1987" y="2060"/>
                </a:lnTo>
                <a:lnTo>
                  <a:pt x="1987" y="893"/>
                </a:lnTo>
                <a:lnTo>
                  <a:pt x="249" y="893"/>
                </a:lnTo>
                <a:lnTo>
                  <a:pt x="249" y="2876"/>
                </a:lnTo>
                <a:lnTo>
                  <a:pt x="1394" y="2876"/>
                </a:lnTo>
                <a:lnTo>
                  <a:pt x="1400" y="2942"/>
                </a:lnTo>
                <a:lnTo>
                  <a:pt x="1412" y="3005"/>
                </a:lnTo>
                <a:lnTo>
                  <a:pt x="1429" y="3066"/>
                </a:lnTo>
                <a:lnTo>
                  <a:pt x="1450" y="3125"/>
                </a:lnTo>
                <a:lnTo>
                  <a:pt x="199" y="3125"/>
                </a:lnTo>
                <a:lnTo>
                  <a:pt x="163" y="3122"/>
                </a:lnTo>
                <a:lnTo>
                  <a:pt x="130" y="3112"/>
                </a:lnTo>
                <a:lnTo>
                  <a:pt x="99" y="3097"/>
                </a:lnTo>
                <a:lnTo>
                  <a:pt x="71" y="3079"/>
                </a:lnTo>
                <a:lnTo>
                  <a:pt x="47" y="3054"/>
                </a:lnTo>
                <a:lnTo>
                  <a:pt x="27" y="3027"/>
                </a:lnTo>
                <a:lnTo>
                  <a:pt x="13" y="2995"/>
                </a:lnTo>
                <a:lnTo>
                  <a:pt x="3" y="2962"/>
                </a:lnTo>
                <a:lnTo>
                  <a:pt x="0" y="2926"/>
                </a:lnTo>
                <a:lnTo>
                  <a:pt x="0" y="546"/>
                </a:lnTo>
                <a:lnTo>
                  <a:pt x="3" y="513"/>
                </a:lnTo>
                <a:lnTo>
                  <a:pt x="9" y="483"/>
                </a:lnTo>
                <a:lnTo>
                  <a:pt x="21" y="455"/>
                </a:lnTo>
                <a:lnTo>
                  <a:pt x="36" y="428"/>
                </a:lnTo>
                <a:lnTo>
                  <a:pt x="53" y="405"/>
                </a:lnTo>
                <a:lnTo>
                  <a:pt x="71" y="385"/>
                </a:lnTo>
                <a:lnTo>
                  <a:pt x="91" y="369"/>
                </a:lnTo>
                <a:lnTo>
                  <a:pt x="111" y="358"/>
                </a:lnTo>
                <a:lnTo>
                  <a:pt x="131" y="349"/>
                </a:lnTo>
                <a:lnTo>
                  <a:pt x="150" y="347"/>
                </a:lnTo>
                <a:close/>
                <a:moveTo>
                  <a:pt x="1118" y="99"/>
                </a:moveTo>
                <a:lnTo>
                  <a:pt x="1098" y="102"/>
                </a:lnTo>
                <a:lnTo>
                  <a:pt x="1080" y="109"/>
                </a:lnTo>
                <a:lnTo>
                  <a:pt x="1065" y="121"/>
                </a:lnTo>
                <a:lnTo>
                  <a:pt x="1053" y="136"/>
                </a:lnTo>
                <a:lnTo>
                  <a:pt x="1046" y="154"/>
                </a:lnTo>
                <a:lnTo>
                  <a:pt x="1043" y="174"/>
                </a:lnTo>
                <a:lnTo>
                  <a:pt x="1046" y="194"/>
                </a:lnTo>
                <a:lnTo>
                  <a:pt x="1053" y="211"/>
                </a:lnTo>
                <a:lnTo>
                  <a:pt x="1065" y="226"/>
                </a:lnTo>
                <a:lnTo>
                  <a:pt x="1080" y="238"/>
                </a:lnTo>
                <a:lnTo>
                  <a:pt x="1098" y="245"/>
                </a:lnTo>
                <a:lnTo>
                  <a:pt x="1118" y="248"/>
                </a:lnTo>
                <a:lnTo>
                  <a:pt x="1138" y="245"/>
                </a:lnTo>
                <a:lnTo>
                  <a:pt x="1156" y="238"/>
                </a:lnTo>
                <a:lnTo>
                  <a:pt x="1170" y="226"/>
                </a:lnTo>
                <a:lnTo>
                  <a:pt x="1182" y="211"/>
                </a:lnTo>
                <a:lnTo>
                  <a:pt x="1189" y="194"/>
                </a:lnTo>
                <a:lnTo>
                  <a:pt x="1193" y="174"/>
                </a:lnTo>
                <a:lnTo>
                  <a:pt x="1189" y="154"/>
                </a:lnTo>
                <a:lnTo>
                  <a:pt x="1182" y="136"/>
                </a:lnTo>
                <a:lnTo>
                  <a:pt x="1170" y="121"/>
                </a:lnTo>
                <a:lnTo>
                  <a:pt x="1156" y="109"/>
                </a:lnTo>
                <a:lnTo>
                  <a:pt x="1138" y="102"/>
                </a:lnTo>
                <a:lnTo>
                  <a:pt x="1118" y="99"/>
                </a:lnTo>
                <a:close/>
                <a:moveTo>
                  <a:pt x="1116" y="0"/>
                </a:moveTo>
                <a:lnTo>
                  <a:pt x="1120" y="0"/>
                </a:lnTo>
                <a:lnTo>
                  <a:pt x="1150" y="3"/>
                </a:lnTo>
                <a:lnTo>
                  <a:pt x="1180" y="11"/>
                </a:lnTo>
                <a:lnTo>
                  <a:pt x="1206" y="23"/>
                </a:lnTo>
                <a:lnTo>
                  <a:pt x="1230" y="40"/>
                </a:lnTo>
                <a:lnTo>
                  <a:pt x="1252" y="61"/>
                </a:lnTo>
                <a:lnTo>
                  <a:pt x="1268" y="85"/>
                </a:lnTo>
                <a:lnTo>
                  <a:pt x="1281" y="112"/>
                </a:lnTo>
                <a:lnTo>
                  <a:pt x="1288" y="141"/>
                </a:lnTo>
                <a:lnTo>
                  <a:pt x="1292" y="171"/>
                </a:lnTo>
                <a:lnTo>
                  <a:pt x="1292" y="174"/>
                </a:lnTo>
                <a:lnTo>
                  <a:pt x="1294" y="194"/>
                </a:lnTo>
                <a:lnTo>
                  <a:pt x="1302" y="211"/>
                </a:lnTo>
                <a:lnTo>
                  <a:pt x="1314" y="226"/>
                </a:lnTo>
                <a:lnTo>
                  <a:pt x="1328" y="238"/>
                </a:lnTo>
                <a:lnTo>
                  <a:pt x="1345" y="245"/>
                </a:lnTo>
                <a:lnTo>
                  <a:pt x="1365" y="248"/>
                </a:lnTo>
                <a:lnTo>
                  <a:pt x="1442" y="248"/>
                </a:lnTo>
                <a:lnTo>
                  <a:pt x="1472" y="251"/>
                </a:lnTo>
                <a:lnTo>
                  <a:pt x="1499" y="260"/>
                </a:lnTo>
                <a:lnTo>
                  <a:pt x="1524" y="274"/>
                </a:lnTo>
                <a:lnTo>
                  <a:pt x="1547" y="291"/>
                </a:lnTo>
                <a:lnTo>
                  <a:pt x="1564" y="312"/>
                </a:lnTo>
                <a:lnTo>
                  <a:pt x="1578" y="338"/>
                </a:lnTo>
                <a:lnTo>
                  <a:pt x="1587" y="366"/>
                </a:lnTo>
                <a:lnTo>
                  <a:pt x="1590" y="396"/>
                </a:lnTo>
                <a:lnTo>
                  <a:pt x="1590" y="399"/>
                </a:lnTo>
                <a:lnTo>
                  <a:pt x="1587" y="428"/>
                </a:lnTo>
                <a:lnTo>
                  <a:pt x="1578" y="456"/>
                </a:lnTo>
                <a:lnTo>
                  <a:pt x="1564" y="481"/>
                </a:lnTo>
                <a:lnTo>
                  <a:pt x="1547" y="503"/>
                </a:lnTo>
                <a:lnTo>
                  <a:pt x="1524" y="521"/>
                </a:lnTo>
                <a:lnTo>
                  <a:pt x="1499" y="534"/>
                </a:lnTo>
                <a:lnTo>
                  <a:pt x="1472" y="543"/>
                </a:lnTo>
                <a:lnTo>
                  <a:pt x="1442" y="546"/>
                </a:lnTo>
                <a:lnTo>
                  <a:pt x="793" y="546"/>
                </a:lnTo>
                <a:lnTo>
                  <a:pt x="764" y="543"/>
                </a:lnTo>
                <a:lnTo>
                  <a:pt x="736" y="534"/>
                </a:lnTo>
                <a:lnTo>
                  <a:pt x="711" y="521"/>
                </a:lnTo>
                <a:lnTo>
                  <a:pt x="689" y="503"/>
                </a:lnTo>
                <a:lnTo>
                  <a:pt x="671" y="481"/>
                </a:lnTo>
                <a:lnTo>
                  <a:pt x="657" y="456"/>
                </a:lnTo>
                <a:lnTo>
                  <a:pt x="649" y="428"/>
                </a:lnTo>
                <a:lnTo>
                  <a:pt x="646" y="399"/>
                </a:lnTo>
                <a:lnTo>
                  <a:pt x="646" y="396"/>
                </a:lnTo>
                <a:lnTo>
                  <a:pt x="649" y="366"/>
                </a:lnTo>
                <a:lnTo>
                  <a:pt x="657" y="338"/>
                </a:lnTo>
                <a:lnTo>
                  <a:pt x="671" y="312"/>
                </a:lnTo>
                <a:lnTo>
                  <a:pt x="689" y="291"/>
                </a:lnTo>
                <a:lnTo>
                  <a:pt x="711" y="274"/>
                </a:lnTo>
                <a:lnTo>
                  <a:pt x="736" y="260"/>
                </a:lnTo>
                <a:lnTo>
                  <a:pt x="764" y="251"/>
                </a:lnTo>
                <a:lnTo>
                  <a:pt x="793" y="248"/>
                </a:lnTo>
                <a:lnTo>
                  <a:pt x="870" y="248"/>
                </a:lnTo>
                <a:lnTo>
                  <a:pt x="889" y="245"/>
                </a:lnTo>
                <a:lnTo>
                  <a:pt x="907" y="238"/>
                </a:lnTo>
                <a:lnTo>
                  <a:pt x="922" y="226"/>
                </a:lnTo>
                <a:lnTo>
                  <a:pt x="933" y="211"/>
                </a:lnTo>
                <a:lnTo>
                  <a:pt x="941" y="194"/>
                </a:lnTo>
                <a:lnTo>
                  <a:pt x="944" y="174"/>
                </a:lnTo>
                <a:lnTo>
                  <a:pt x="944" y="171"/>
                </a:lnTo>
                <a:lnTo>
                  <a:pt x="947" y="141"/>
                </a:lnTo>
                <a:lnTo>
                  <a:pt x="954" y="112"/>
                </a:lnTo>
                <a:lnTo>
                  <a:pt x="967" y="85"/>
                </a:lnTo>
                <a:lnTo>
                  <a:pt x="984" y="61"/>
                </a:lnTo>
                <a:lnTo>
                  <a:pt x="1005" y="40"/>
                </a:lnTo>
                <a:lnTo>
                  <a:pt x="1029" y="23"/>
                </a:lnTo>
                <a:lnTo>
                  <a:pt x="1056" y="11"/>
                </a:lnTo>
                <a:lnTo>
                  <a:pt x="1085" y="3"/>
                </a:lnTo>
                <a:lnTo>
                  <a:pt x="1116" y="0"/>
                </a:lnTo>
                <a:close/>
              </a:path>
            </a:pathLst>
          </a:custGeom>
          <a:solidFill>
            <a:srgbClr val="545871">
              <a:alpha val="52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E270DE-0CE4-4095-AA34-348F64AA0987}" type="slidenum">
              <a:rPr lang="ko-KR" altLang="en-US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pPr/>
              <a:t>6</a:t>
            </a:fld>
            <a:endParaRPr lang="ko-KR" altLang="en-US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3313812" y="2560452"/>
            <a:ext cx="2574994" cy="786346"/>
          </a:xfrm>
          <a:prstGeom prst="roundRect">
            <a:avLst>
              <a:gd name="adj" fmla="val 7027"/>
            </a:avLst>
          </a:prstGeom>
          <a:noFill/>
          <a:ln w="28575" cmpd="sng">
            <a:solidFill>
              <a:srgbClr val="00B0F0"/>
            </a:solidFill>
            <a:prstDash val="sysDash"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kumimoji="1" lang="ko-KR" altLang="en-US" sz="1000" b="1" kern="0" spc="-15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</p:txBody>
      </p:sp>
      <p:sp>
        <p:nvSpPr>
          <p:cNvPr id="35" name="아래쪽 화살표 34"/>
          <p:cNvSpPr/>
          <p:nvPr/>
        </p:nvSpPr>
        <p:spPr>
          <a:xfrm>
            <a:off x="4409169" y="3302269"/>
            <a:ext cx="347470" cy="287129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3301359" y="4484470"/>
            <a:ext cx="2574994" cy="777208"/>
          </a:xfrm>
          <a:prstGeom prst="roundRect">
            <a:avLst>
              <a:gd name="adj" fmla="val 5956"/>
            </a:avLst>
          </a:prstGeom>
          <a:noFill/>
          <a:ln w="28575" cmpd="sng">
            <a:solidFill>
              <a:srgbClr val="00B0F0"/>
            </a:solidFill>
            <a:prstDash val="sysDash"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kumimoji="1" lang="ko-KR" altLang="en-US" sz="1000" b="1" kern="0" spc="-15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</p:txBody>
      </p:sp>
      <p:sp>
        <p:nvSpPr>
          <p:cNvPr id="37" name="아래쪽 화살표 36"/>
          <p:cNvSpPr/>
          <p:nvPr/>
        </p:nvSpPr>
        <p:spPr>
          <a:xfrm>
            <a:off x="4388884" y="5216602"/>
            <a:ext cx="347470" cy="287129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아래쪽 화살표 35"/>
          <p:cNvSpPr/>
          <p:nvPr/>
        </p:nvSpPr>
        <p:spPr>
          <a:xfrm>
            <a:off x="4398265" y="4256914"/>
            <a:ext cx="347470" cy="287129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6195601" y="2460197"/>
            <a:ext cx="2678464" cy="572360"/>
          </a:xfrm>
          <a:prstGeom prst="roundRect">
            <a:avLst>
              <a:gd name="adj" fmla="val 0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1200" indent="-61200" algn="ctr">
              <a:spcBef>
                <a:spcPts val="500"/>
              </a:spcBef>
            </a:pPr>
            <a:r>
              <a:rPr kumimoji="1" lang="ko-KR" altLang="en-US" sz="1600" b="1" kern="0" spc="-150" dirty="0" smtClean="0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간접비</a:t>
            </a:r>
            <a:r>
              <a:rPr kumimoji="1" lang="en-US" altLang="ko-KR" sz="1600" b="1" kern="0" spc="-150" dirty="0" smtClean="0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kumimoji="1" lang="ko-KR" altLang="en-US" sz="1600" b="1" kern="0" spc="-150" dirty="0" smtClean="0"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ko-KR" altLang="en-US" sz="1600" b="1" kern="0" spc="-150" dirty="0" err="1" smtClean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지출한도</a:t>
            </a:r>
            <a:r>
              <a:rPr kumimoji="1" lang="ko-KR" altLang="en-US" sz="1600" b="1" kern="0" spc="-150" dirty="0" smtClean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확대</a:t>
            </a:r>
            <a:endParaRPr kumimoji="1" lang="en-US" altLang="ko-KR" sz="1600" b="1" kern="0" spc="-150" dirty="0" smtClean="0">
              <a:solidFill>
                <a:schemeClr val="accent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6390894" y="3007053"/>
            <a:ext cx="2322560" cy="1263160"/>
          </a:xfrm>
          <a:prstGeom prst="roundRect">
            <a:avLst>
              <a:gd name="adj" fmla="val 10903"/>
            </a:avLst>
          </a:prstGeom>
          <a:solidFill>
            <a:schemeClr val="accent1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ko-KR" altLang="en-US" sz="1400" b="1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간접비</a:t>
            </a:r>
            <a:r>
              <a:rPr lang="ko-KR" altLang="en-US" sz="140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인정범위를</a:t>
            </a:r>
            <a:endParaRPr lang="en-US" altLang="ko-KR" sz="1400" spc="-150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400" spc="-18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직접비의 </a:t>
            </a:r>
            <a:r>
              <a:rPr lang="en-US" altLang="ko-KR" sz="1400" b="1" spc="-18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5%</a:t>
            </a:r>
            <a:r>
              <a:rPr lang="ko-KR" altLang="en-US" sz="1400" spc="-18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</a:t>
            </a:r>
            <a:r>
              <a:rPr lang="en-US" altLang="ko-KR" sz="1400" spc="-18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b="1" spc="-18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10%</a:t>
            </a:r>
            <a:r>
              <a:rPr lang="ko-KR" altLang="en-US" sz="1400" spc="-18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확대</a:t>
            </a:r>
            <a:endParaRPr lang="en-US" altLang="ko-KR" sz="1400" spc="-180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en-US" altLang="ko-KR" sz="700" dirty="0">
              <a:ln>
                <a:solidFill>
                  <a:prstClr val="white">
                    <a:alpha val="0"/>
                  </a:prst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1300" spc="-19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1300" spc="-19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미지급인건비</a:t>
            </a:r>
            <a:r>
              <a:rPr lang="en-US" altLang="ko-KR" sz="1300" spc="-19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300" spc="-19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현물 및 위탁연구개발비는 제외</a:t>
            </a:r>
            <a:endParaRPr lang="en-US" altLang="ko-KR" sz="1300" spc="-190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6195601" y="4355990"/>
            <a:ext cx="2678464" cy="572360"/>
          </a:xfrm>
          <a:prstGeom prst="roundRect">
            <a:avLst>
              <a:gd name="adj" fmla="val 0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1200" indent="-61200" algn="ctr">
              <a:spcBef>
                <a:spcPts val="500"/>
              </a:spcBef>
            </a:pPr>
            <a:r>
              <a:rPr kumimoji="1" lang="ko-KR" altLang="en-US" sz="1600" b="1" kern="0" spc="-150" dirty="0" smtClean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소액의 소모성 경비 정산 폐지</a:t>
            </a:r>
            <a:endParaRPr kumimoji="1" lang="en-US" altLang="ko-KR" sz="1600" b="1" kern="0" spc="-150" dirty="0">
              <a:solidFill>
                <a:schemeClr val="accent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모서리가 둥근 직사각형 39"/>
          <p:cNvSpPr/>
          <p:nvPr/>
        </p:nvSpPr>
        <p:spPr>
          <a:xfrm>
            <a:off x="6390896" y="4876523"/>
            <a:ext cx="2322558" cy="913956"/>
          </a:xfrm>
          <a:prstGeom prst="roundRect">
            <a:avLst>
              <a:gd name="adj" fmla="val 10903"/>
            </a:avLst>
          </a:prstGeom>
          <a:solidFill>
            <a:schemeClr val="accent1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140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소액 </a:t>
            </a:r>
            <a:r>
              <a:rPr lang="en-US" altLang="ko-KR" sz="140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 </a:t>
            </a:r>
            <a:r>
              <a:rPr lang="ko-KR" altLang="en-US" sz="1400" spc="-15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다건의</a:t>
            </a:r>
            <a:r>
              <a:rPr lang="ko-KR" altLang="en-US" sz="140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spc="-15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소모성경비</a:t>
            </a:r>
            <a:endParaRPr lang="en-US" altLang="ko-KR" sz="1400" spc="-150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10000"/>
              </a:lnSpc>
            </a:pPr>
            <a:r>
              <a:rPr lang="en-US" altLang="ko-KR" sz="140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연구과제운영비</a:t>
            </a:r>
            <a:r>
              <a:rPr lang="en-US" altLang="ko-KR" sz="140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)*</a:t>
            </a:r>
            <a:r>
              <a:rPr lang="ko-KR" altLang="en-US" sz="140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정산을 폐지함으로써 기업부담 완화</a:t>
            </a:r>
            <a:endParaRPr lang="en-US" altLang="ko-KR" sz="1400" spc="-150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390894" y="5811271"/>
            <a:ext cx="2180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ko-KR" sz="1200" kern="0" spc="-1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kumimoji="1" lang="ko-KR" altLang="en-US" sz="1200" b="1" kern="0" spc="-1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직접비 </a:t>
            </a:r>
            <a:r>
              <a:rPr kumimoji="1" lang="en-US" altLang="ko-KR" sz="1200" b="1" kern="0" spc="-1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5% </a:t>
            </a:r>
            <a:r>
              <a:rPr kumimoji="1" lang="ko-KR" altLang="en-US" sz="1200" b="1" kern="0" spc="-1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이내</a:t>
            </a:r>
            <a:r>
              <a:rPr kumimoji="1" lang="ko-KR" altLang="en-US" sz="1200" kern="0" spc="-1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이면서 </a:t>
            </a:r>
            <a:endParaRPr kumimoji="1" lang="en-US" altLang="ko-KR" sz="1200" kern="0" spc="-11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kumimoji="1" lang="ko-KR" altLang="en-US" sz="1200" kern="0" spc="-1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kumimoji="1" lang="ko-KR" altLang="en-US" sz="1200" b="1" kern="0" spc="-1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총 지출액 </a:t>
            </a:r>
            <a:r>
              <a:rPr kumimoji="1" lang="en-US" altLang="ko-KR" sz="1200" b="1" kern="0" spc="-1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kumimoji="1" lang="ko-KR" altLang="en-US" sz="1200" b="1" kern="0" spc="-1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천만원 이내</a:t>
            </a:r>
            <a:r>
              <a:rPr kumimoji="1" lang="ko-KR" altLang="en-US" sz="1200" kern="0" spc="-1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한정</a:t>
            </a:r>
            <a:endParaRPr lang="ko-KR" altLang="en-US" sz="1200" spc="-1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모서리가 둥근 직사각형 40"/>
          <p:cNvSpPr/>
          <p:nvPr/>
        </p:nvSpPr>
        <p:spPr>
          <a:xfrm>
            <a:off x="492563" y="5212315"/>
            <a:ext cx="2319650" cy="706344"/>
          </a:xfrm>
          <a:prstGeom prst="roundRect">
            <a:avLst>
              <a:gd name="adj" fmla="val 10903"/>
            </a:avLst>
          </a:prstGeom>
          <a:solidFill>
            <a:schemeClr val="accent6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rtlCol="0" anchor="ctr">
            <a:noAutofit/>
          </a:bodyPr>
          <a:lstStyle/>
          <a:p>
            <a:r>
              <a:rPr lang="en-US" altLang="ko-KR" sz="1400" b="1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(1</a:t>
            </a:r>
            <a:r>
              <a:rPr lang="ko-KR" altLang="en-US" sz="1400" b="1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</a:t>
            </a:r>
            <a:r>
              <a:rPr lang="en-US" altLang="ko-KR" sz="1400" b="1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40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사업계획서</a:t>
            </a:r>
            <a:endParaRPr lang="en-US" altLang="ko-KR" sz="1400" spc="-150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" name="모서리가 둥근 직사각형 43"/>
          <p:cNvSpPr/>
          <p:nvPr/>
        </p:nvSpPr>
        <p:spPr>
          <a:xfrm>
            <a:off x="587529" y="3276163"/>
            <a:ext cx="800695" cy="222522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kumimoji="1" lang="ko-KR" altLang="en-US" sz="1200" b="1" kern="0" spc="-15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현  행</a:t>
            </a:r>
          </a:p>
        </p:txBody>
      </p:sp>
      <p:sp>
        <p:nvSpPr>
          <p:cNvPr id="45" name="모서리가 둥근 직사각형 44"/>
          <p:cNvSpPr/>
          <p:nvPr/>
        </p:nvSpPr>
        <p:spPr>
          <a:xfrm>
            <a:off x="587528" y="5072612"/>
            <a:ext cx="800695" cy="222522"/>
          </a:xfrm>
          <a:prstGeom prst="roundRect">
            <a:avLst/>
          </a:prstGeom>
          <a:solidFill>
            <a:srgbClr val="0A987D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kumimoji="1" lang="ko-KR" altLang="en-US" sz="1200" b="1" kern="0" spc="-15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개  선</a:t>
            </a:r>
          </a:p>
        </p:txBody>
      </p:sp>
      <p:sp>
        <p:nvSpPr>
          <p:cNvPr id="46" name="아래쪽 화살표 45"/>
          <p:cNvSpPr/>
          <p:nvPr/>
        </p:nvSpPr>
        <p:spPr>
          <a:xfrm>
            <a:off x="1477198" y="4504554"/>
            <a:ext cx="347470" cy="52936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725899" y="4571602"/>
            <a:ext cx="8258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ko-KR" altLang="en-US" sz="1400" b="1" kern="0" spc="-150" dirty="0" smtClean="0">
                <a:solidFill>
                  <a:srgbClr val="08826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온라인화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12987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2. ’20</a:t>
            </a:r>
            <a:r>
              <a:rPr lang="ko-KR" altLang="en-US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년 중소기업 </a:t>
            </a:r>
            <a:r>
              <a:rPr lang="en-US" altLang="ko-KR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R&amp;D</a:t>
            </a:r>
            <a:r>
              <a:rPr lang="ko-KR" altLang="en-US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의 달라지는 점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0" y="116055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400" b="1" kern="0" dirty="0" smtClean="0">
                <a:solidFill>
                  <a:srgbClr val="005392"/>
                </a:solidFill>
                <a:effectLst>
                  <a:glow rad="101600">
                    <a:prstClr val="white">
                      <a:lumMod val="85000"/>
                      <a:alpha val="60000"/>
                    </a:prstClr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“R&amp;D</a:t>
            </a:r>
            <a:r>
              <a:rPr lang="ko-KR" altLang="en-US" sz="2400" b="1" kern="0" dirty="0" smtClean="0">
                <a:solidFill>
                  <a:srgbClr val="005392"/>
                </a:solidFill>
                <a:effectLst>
                  <a:glow rad="101600">
                    <a:prstClr val="white">
                      <a:lumMod val="85000"/>
                      <a:alpha val="60000"/>
                    </a:prstClr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자금 부정사용 방지 </a:t>
            </a:r>
            <a:r>
              <a:rPr lang="en-US" altLang="ko-KR" sz="2400" b="1" kern="0" dirty="0" smtClean="0">
                <a:solidFill>
                  <a:srgbClr val="005392"/>
                </a:solidFill>
                <a:effectLst>
                  <a:glow rad="101600">
                    <a:prstClr val="white">
                      <a:lumMod val="85000"/>
                      <a:alpha val="60000"/>
                    </a:prstClr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</a:t>
            </a:r>
            <a:r>
              <a:rPr lang="ko-KR" altLang="en-US" sz="2400" b="1" kern="0" dirty="0" smtClean="0">
                <a:solidFill>
                  <a:srgbClr val="005392"/>
                </a:solidFill>
                <a:effectLst>
                  <a:glow rad="101600">
                    <a:prstClr val="white">
                      <a:lumMod val="85000"/>
                      <a:alpha val="60000"/>
                    </a:prstClr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종 세트</a:t>
            </a:r>
            <a:r>
              <a:rPr lang="en-US" altLang="ko-KR" sz="2400" b="1" kern="0" dirty="0" smtClean="0">
                <a:solidFill>
                  <a:srgbClr val="005392"/>
                </a:solidFill>
                <a:effectLst>
                  <a:glow rad="101600">
                    <a:prstClr val="white">
                      <a:lumMod val="85000"/>
                      <a:alpha val="60000"/>
                    </a:prstClr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”</a:t>
            </a:r>
            <a:endParaRPr lang="ko-KR" altLang="en-US" sz="2400" b="1" kern="0" dirty="0">
              <a:solidFill>
                <a:srgbClr val="005392"/>
              </a:solidFill>
              <a:effectLst>
                <a:glow rad="101600">
                  <a:prstClr val="white">
                    <a:lumMod val="85000"/>
                    <a:alpha val="60000"/>
                  </a:prstClr>
                </a:glo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E270DE-0CE4-4095-AA34-348F64AA0987}" type="slidenum">
              <a:rPr lang="ko-KR" altLang="en-US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pPr/>
              <a:t>7</a:t>
            </a:fld>
            <a:endParaRPr lang="ko-KR" altLang="en-US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4" name="TextBox 47"/>
          <p:cNvSpPr txBox="1"/>
          <p:nvPr/>
        </p:nvSpPr>
        <p:spPr>
          <a:xfrm>
            <a:off x="610411" y="1920044"/>
            <a:ext cx="7808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 smtClean="0">
                <a:solidFill>
                  <a:srgbClr val="005E9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 </a:t>
            </a:r>
            <a:r>
              <a:rPr lang="ko-KR" altLang="en-US" sz="2000" b="1" dirty="0" smtClean="0">
                <a:solidFill>
                  <a:srgbClr val="005E9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연구비 부정사용 차단 </a:t>
            </a:r>
            <a:r>
              <a:rPr lang="en-US" altLang="ko-KR" sz="2000" b="1" dirty="0" smtClean="0">
                <a:solidFill>
                  <a:srgbClr val="005E9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2000" b="1" dirty="0" smtClean="0">
                <a:solidFill>
                  <a:srgbClr val="005E9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 세트 개요 </a:t>
            </a:r>
            <a:r>
              <a:rPr lang="en-US" altLang="ko-KR" sz="2000" b="1" dirty="0" smtClean="0">
                <a:solidFill>
                  <a:srgbClr val="005E9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lang="ko-KR" altLang="en-US" sz="2000" b="1" dirty="0">
              <a:solidFill>
                <a:srgbClr val="005E9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784404" y="2543341"/>
            <a:ext cx="2844000" cy="2825913"/>
          </a:xfrm>
          <a:prstGeom prst="roundRect">
            <a:avLst>
              <a:gd name="adj" fmla="val 2598"/>
            </a:avLst>
          </a:prstGeom>
          <a:solidFill>
            <a:schemeClr val="bg1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ko-KR" altLang="en-US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5404027" y="2543341"/>
            <a:ext cx="2844000" cy="2825913"/>
          </a:xfrm>
          <a:prstGeom prst="roundRect">
            <a:avLst>
              <a:gd name="adj" fmla="val 2598"/>
            </a:avLst>
          </a:prstGeom>
          <a:solidFill>
            <a:schemeClr val="bg1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ko-KR" altLang="en-US" dirty="0" smtClean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775048" y="2495499"/>
            <a:ext cx="2853356" cy="477114"/>
          </a:xfrm>
          <a:prstGeom prst="roundRect">
            <a:avLst>
              <a:gd name="adj" fmla="val 0"/>
            </a:avLst>
          </a:prstGeom>
          <a:solidFill>
            <a:srgbClr val="3BB4FF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kumimoji="1" lang="ko-KR" altLang="en-US" b="1" kern="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    </a:t>
            </a:r>
            <a:r>
              <a:rPr kumimoji="1" lang="ko-KR" altLang="en-US" sz="2000" b="1" kern="0" spc="-3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지출내역 알림 시스템</a:t>
            </a:r>
          </a:p>
        </p:txBody>
      </p:sp>
      <p:sp>
        <p:nvSpPr>
          <p:cNvPr id="38" name="모서리가 둥근 직사각형 37"/>
          <p:cNvSpPr/>
          <p:nvPr/>
        </p:nvSpPr>
        <p:spPr>
          <a:xfrm>
            <a:off x="5404027" y="2495499"/>
            <a:ext cx="2837977" cy="477114"/>
          </a:xfrm>
          <a:prstGeom prst="roundRect">
            <a:avLst>
              <a:gd name="adj" fmla="val 0"/>
            </a:avLst>
          </a:prstGeom>
          <a:solidFill>
            <a:srgbClr val="0087DA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kumimoji="1" lang="ko-KR" altLang="en-US" b="1" kern="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   </a:t>
            </a:r>
            <a:r>
              <a:rPr kumimoji="1" lang="ko-KR" altLang="en-US" sz="2000" b="1" kern="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기업 </a:t>
            </a:r>
            <a:r>
              <a:rPr kumimoji="1" lang="ko-KR" altLang="en-US" sz="2000" b="1" kern="0" dirty="0" err="1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자율통제</a:t>
            </a:r>
            <a:endParaRPr kumimoji="1" lang="ko-KR" altLang="en-US" sz="2000" b="1" kern="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776053" y="5505616"/>
            <a:ext cx="7465951" cy="477114"/>
          </a:xfrm>
          <a:prstGeom prst="roundRect">
            <a:avLst>
              <a:gd name="adj" fmla="val 0"/>
            </a:avLst>
          </a:prstGeom>
          <a:solidFill>
            <a:srgbClr val="005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kumimoji="1" lang="ko-KR" altLang="en-US" sz="2000" b="1" kern="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          기술정보진흥원 </a:t>
            </a:r>
            <a:r>
              <a:rPr kumimoji="1" lang="ko-KR" altLang="en-US" sz="2000" b="1" kern="0" dirty="0" err="1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특별점검반</a:t>
            </a:r>
            <a:r>
              <a:rPr kumimoji="1" lang="ko-KR" altLang="en-US" sz="2000" b="1" kern="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kumimoji="1" lang="en-US" altLang="ko-KR" sz="1600" kern="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(</a:t>
            </a:r>
            <a:r>
              <a:rPr kumimoji="1" lang="ko-KR" altLang="en-US" sz="1600" kern="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지능형 부정사용 </a:t>
            </a:r>
            <a:r>
              <a:rPr kumimoji="1" lang="ko-KR" altLang="en-US" sz="1600" kern="0" dirty="0" err="1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테마점검</a:t>
            </a:r>
            <a:r>
              <a:rPr kumimoji="1" lang="en-US" altLang="ko-KR" sz="1600" kern="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)</a:t>
            </a:r>
            <a:endParaRPr kumimoji="1" lang="ko-KR" altLang="en-US" sz="1600" kern="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</p:txBody>
      </p:sp>
      <p:sp>
        <p:nvSpPr>
          <p:cNvPr id="40" name="타원 39"/>
          <p:cNvSpPr/>
          <p:nvPr/>
        </p:nvSpPr>
        <p:spPr>
          <a:xfrm>
            <a:off x="4872244" y="3405352"/>
            <a:ext cx="576000" cy="576000"/>
          </a:xfrm>
          <a:prstGeom prst="ellipse">
            <a:avLst/>
          </a:prstGeom>
          <a:ln>
            <a:solidFill>
              <a:srgbClr val="F5791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5400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5400" dirty="0">
              <a:ln>
                <a:solidFill>
                  <a:srgbClr val="F57913"/>
                </a:solidFill>
              </a:ln>
              <a:solidFill>
                <a:srgbClr val="F5791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" name="타원 40"/>
          <p:cNvSpPr/>
          <p:nvPr/>
        </p:nvSpPr>
        <p:spPr>
          <a:xfrm rot="10800000">
            <a:off x="3630104" y="4307687"/>
            <a:ext cx="576000" cy="5760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5400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5400" dirty="0">
              <a:ln>
                <a:solidFill>
                  <a:srgbClr val="F57913"/>
                </a:solidFill>
              </a:ln>
              <a:solidFill>
                <a:srgbClr val="F5791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2" name="오른쪽 화살표 41"/>
          <p:cNvSpPr/>
          <p:nvPr/>
        </p:nvSpPr>
        <p:spPr>
          <a:xfrm>
            <a:off x="4957286" y="3431867"/>
            <a:ext cx="468253" cy="522717"/>
          </a:xfrm>
          <a:prstGeom prst="rightArrow">
            <a:avLst>
              <a:gd name="adj1" fmla="val 53847"/>
              <a:gd name="adj2" fmla="val 62654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오른쪽 화살표 42"/>
          <p:cNvSpPr/>
          <p:nvPr/>
        </p:nvSpPr>
        <p:spPr>
          <a:xfrm rot="10800000">
            <a:off x="3677334" y="4353610"/>
            <a:ext cx="443169" cy="495300"/>
          </a:xfrm>
          <a:prstGeom prst="rightArrow">
            <a:avLst>
              <a:gd name="adj1" fmla="val 53847"/>
              <a:gd name="adj2" fmla="val 54572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" name="TextBox 58"/>
          <p:cNvSpPr txBox="1"/>
          <p:nvPr/>
        </p:nvSpPr>
        <p:spPr>
          <a:xfrm>
            <a:off x="921968" y="3066009"/>
            <a:ext cx="2447243" cy="215084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spcAft>
                <a:spcPts val="462"/>
              </a:spcAft>
              <a:buFont typeface="+mj-ea"/>
              <a:buAutoNum type="circleNumDbPlain"/>
            </a:pPr>
            <a:r>
              <a:rPr lang="ko-KR" altLang="en-US" b="1" spc="-11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월별 지출내역 </a:t>
            </a:r>
            <a:r>
              <a:rPr lang="ko-KR" altLang="en-US" b="1" spc="-111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문자알림</a:t>
            </a:r>
            <a:r>
              <a:rPr lang="en-US" altLang="ko-KR" sz="1600" spc="-11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ko-KR" altLang="en-US" sz="1600" spc="-11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매월</a:t>
            </a:r>
            <a:r>
              <a:rPr lang="en-US" altLang="ko-KR" sz="1600" spc="-11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en-US" sz="1600" spc="-111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참여연구원</a:t>
            </a:r>
            <a:r>
              <a:rPr lang="ko-KR" altLang="en-US" sz="1600" spc="-11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600" spc="-11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1.1</a:t>
            </a:r>
            <a:r>
              <a:rPr lang="ko-KR" altLang="en-US" sz="1600" spc="-11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만명</a:t>
            </a:r>
            <a:r>
              <a:rPr lang="en-US" altLang="ko-KR" sz="1600" spc="-11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20000"/>
              </a:lnSpc>
              <a:spcAft>
                <a:spcPts val="462"/>
              </a:spcAft>
              <a:buFont typeface="+mj-ea"/>
              <a:buAutoNum type="circleNumDbPlain"/>
            </a:pPr>
            <a:r>
              <a:rPr lang="ko-KR" altLang="en-US" b="1" spc="-11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사업비 지출 </a:t>
            </a:r>
            <a:r>
              <a:rPr lang="ko-KR" altLang="en-US" spc="-11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모니터링을 통한 </a:t>
            </a:r>
            <a:r>
              <a:rPr lang="ko-KR" altLang="en-US" b="1" spc="-11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부정사용 징후 통지</a:t>
            </a:r>
            <a:endParaRPr lang="en-US" altLang="ko-KR" spc="-111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5" name="모서리가 둥근 직사각형 44"/>
          <p:cNvSpPr/>
          <p:nvPr/>
        </p:nvSpPr>
        <p:spPr>
          <a:xfrm>
            <a:off x="879824" y="2574847"/>
            <a:ext cx="263176" cy="30362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kumimoji="1" lang="en-US" altLang="ko-KR" b="1" kern="0" dirty="0" smtClean="0">
                <a:gradFill>
                  <a:gsLst>
                    <a:gs pos="0">
                      <a:srgbClr val="195865"/>
                    </a:gs>
                    <a:gs pos="100000">
                      <a:srgbClr val="195865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1</a:t>
            </a:r>
            <a:endParaRPr kumimoji="1" lang="ko-KR" altLang="en-US" b="1" kern="0" dirty="0" smtClean="0">
              <a:gradFill>
                <a:gsLst>
                  <a:gs pos="0">
                    <a:srgbClr val="195865"/>
                  </a:gs>
                  <a:gs pos="100000">
                    <a:srgbClr val="195865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</p:txBody>
      </p:sp>
      <p:sp>
        <p:nvSpPr>
          <p:cNvPr id="46" name="모서리가 둥근 직사각형 45"/>
          <p:cNvSpPr/>
          <p:nvPr/>
        </p:nvSpPr>
        <p:spPr>
          <a:xfrm>
            <a:off x="5756624" y="2565322"/>
            <a:ext cx="263176" cy="30362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kumimoji="1" lang="en-US" altLang="ko-KR" b="1" kern="0" dirty="0" smtClean="0">
                <a:gradFill>
                  <a:gsLst>
                    <a:gs pos="0">
                      <a:srgbClr val="195865"/>
                    </a:gs>
                    <a:gs pos="100000">
                      <a:srgbClr val="195865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2</a:t>
            </a:r>
            <a:endParaRPr kumimoji="1" lang="ko-KR" altLang="en-US" b="1" kern="0" dirty="0" smtClean="0">
              <a:gradFill>
                <a:gsLst>
                  <a:gs pos="0">
                    <a:srgbClr val="195865"/>
                  </a:gs>
                  <a:gs pos="100000">
                    <a:srgbClr val="195865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</p:txBody>
      </p:sp>
      <p:sp>
        <p:nvSpPr>
          <p:cNvPr id="47" name="TextBox 70"/>
          <p:cNvSpPr txBox="1"/>
          <p:nvPr/>
        </p:nvSpPr>
        <p:spPr>
          <a:xfrm>
            <a:off x="5475568" y="3085059"/>
            <a:ext cx="2728336" cy="219290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62"/>
              </a:spcAft>
            </a:pPr>
            <a:r>
              <a:rPr lang="en-US" altLang="ko-KR" b="1" spc="-11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(R&amp;D </a:t>
            </a:r>
            <a:r>
              <a:rPr lang="ko-KR" altLang="en-US" b="1" spc="-11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참여자</a:t>
            </a:r>
            <a:r>
              <a:rPr lang="en-US" altLang="ko-KR" b="1" spc="-11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 </a:t>
            </a:r>
            <a:r>
              <a:rPr lang="ko-KR" altLang="en-US" spc="-11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부정사용 </a:t>
            </a:r>
            <a:endParaRPr lang="en-US" altLang="ko-KR" spc="-111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>
              <a:spcAft>
                <a:spcPts val="462"/>
              </a:spcAft>
            </a:pPr>
            <a:r>
              <a:rPr lang="en-US" altLang="ko-KR" sz="1795" b="1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795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                   </a:t>
            </a:r>
            <a:r>
              <a:rPr lang="ko-KR" altLang="en-US" spc="-1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인지 용이</a:t>
            </a:r>
            <a:endParaRPr lang="en-US" altLang="ko-KR" spc="-17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>
              <a:spcAft>
                <a:spcPts val="462"/>
              </a:spcAft>
            </a:pPr>
            <a:endParaRPr lang="en-US" altLang="ko-KR" sz="1100" spc="-11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>
              <a:spcAft>
                <a:spcPts val="462"/>
              </a:spcAft>
            </a:pPr>
            <a:r>
              <a:rPr lang="en-US" altLang="ko-KR" spc="-11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           </a:t>
            </a:r>
            <a:r>
              <a:rPr lang="ko-KR" altLang="en-US" b="1" spc="-111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감시환경</a:t>
            </a:r>
            <a:r>
              <a:rPr lang="ko-KR" altLang="en-US" b="1" spc="-11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조성</a:t>
            </a:r>
            <a:endParaRPr lang="en-US" altLang="ko-KR" b="1" spc="-111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>
              <a:spcAft>
                <a:spcPts val="462"/>
              </a:spcAft>
            </a:pPr>
            <a:endParaRPr lang="en-US" altLang="ko-KR" sz="1050" spc="-11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>
              <a:spcAft>
                <a:spcPts val="462"/>
              </a:spcAft>
            </a:pPr>
            <a:r>
              <a:rPr lang="en-US" altLang="ko-KR" b="1" spc="-11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ko-KR" altLang="en-US" b="1" spc="-11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기업 대표자</a:t>
            </a:r>
            <a:r>
              <a:rPr lang="en-US" altLang="ko-KR" b="1" spc="-11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 </a:t>
            </a:r>
            <a:r>
              <a:rPr lang="ko-KR" altLang="en-US" spc="-11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부정사용  </a:t>
            </a:r>
            <a:endParaRPr lang="en-US" altLang="ko-KR" spc="-111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>
              <a:spcAft>
                <a:spcPts val="462"/>
              </a:spcAft>
            </a:pPr>
            <a:r>
              <a:rPr lang="en-US" altLang="ko-KR" spc="-11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pc="-11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                  </a:t>
            </a:r>
            <a:r>
              <a:rPr lang="ko-KR" altLang="en-US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경각심 제고</a:t>
            </a:r>
            <a:endParaRPr lang="en-US" altLang="ko-KR" spc="-15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8" name="아래쪽 화살표 47"/>
          <p:cNvSpPr/>
          <p:nvPr/>
        </p:nvSpPr>
        <p:spPr>
          <a:xfrm>
            <a:off x="6038850" y="3795999"/>
            <a:ext cx="200025" cy="620035"/>
          </a:xfrm>
          <a:prstGeom prst="downArrow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9" name="모서리가 둥근 직사각형 48"/>
          <p:cNvSpPr/>
          <p:nvPr/>
        </p:nvSpPr>
        <p:spPr>
          <a:xfrm>
            <a:off x="1621182" y="5573311"/>
            <a:ext cx="263176" cy="30362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kumimoji="1" lang="en-US" altLang="ko-KR" b="1" kern="0" dirty="0" smtClean="0">
                <a:gradFill>
                  <a:gsLst>
                    <a:gs pos="0">
                      <a:srgbClr val="195865"/>
                    </a:gs>
                    <a:gs pos="100000">
                      <a:srgbClr val="195865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3</a:t>
            </a:r>
            <a:endParaRPr kumimoji="1" lang="ko-KR" altLang="en-US" b="1" kern="0" dirty="0" smtClean="0">
              <a:gradFill>
                <a:gsLst>
                  <a:gs pos="0">
                    <a:srgbClr val="195865"/>
                  </a:gs>
                  <a:gs pos="100000">
                    <a:srgbClr val="195865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</p:txBody>
      </p:sp>
      <p:sp>
        <p:nvSpPr>
          <p:cNvPr id="50" name="모서리가 둥근 직사각형 49"/>
          <p:cNvSpPr/>
          <p:nvPr/>
        </p:nvSpPr>
        <p:spPr>
          <a:xfrm>
            <a:off x="3651308" y="3425639"/>
            <a:ext cx="1271023" cy="565573"/>
          </a:xfrm>
          <a:prstGeom prst="roundRect">
            <a:avLst>
              <a:gd name="adj" fmla="val 0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200" indent="-61200" algn="ctr">
              <a:spcBef>
                <a:spcPts val="500"/>
              </a:spcBef>
            </a:pPr>
            <a:r>
              <a:rPr lang="ko-KR" altLang="en-US" sz="2300" b="1" kern="0" spc="-180" dirty="0" smtClean="0">
                <a:gradFill>
                  <a:gsLst>
                    <a:gs pos="16000">
                      <a:schemeClr val="accent2">
                        <a:lumMod val="75000"/>
                      </a:schemeClr>
                    </a:gs>
                    <a:gs pos="100000">
                      <a:srgbClr val="F68304"/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정보제공</a:t>
            </a:r>
            <a:endParaRPr lang="en-US" altLang="ko-KR" sz="2300" b="1" kern="0" spc="-180" dirty="0">
              <a:gradFill>
                <a:gsLst>
                  <a:gs pos="16000">
                    <a:schemeClr val="accent2">
                      <a:lumMod val="75000"/>
                    </a:schemeClr>
                  </a:gs>
                  <a:gs pos="100000">
                    <a:srgbClr val="F68304"/>
                  </a:gs>
                </a:gsLst>
                <a:lin ang="5400000" scaled="0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1" name="모서리가 둥근 직사각형 50"/>
          <p:cNvSpPr/>
          <p:nvPr/>
        </p:nvSpPr>
        <p:spPr>
          <a:xfrm>
            <a:off x="4133004" y="4330771"/>
            <a:ext cx="1271023" cy="565573"/>
          </a:xfrm>
          <a:prstGeom prst="roundRect">
            <a:avLst>
              <a:gd name="adj" fmla="val 0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200" indent="-61200" algn="ctr">
              <a:spcBef>
                <a:spcPts val="500"/>
              </a:spcBef>
            </a:pPr>
            <a:r>
              <a:rPr lang="ko-KR" altLang="en-US" sz="2200" b="1" kern="0" spc="-180" dirty="0" err="1" smtClean="0">
                <a:gradFill>
                  <a:gsLst>
                    <a:gs pos="16000">
                      <a:srgbClr val="1C6DCE"/>
                    </a:gs>
                    <a:gs pos="100000">
                      <a:srgbClr val="04489A"/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공익제보</a:t>
            </a:r>
            <a:endParaRPr lang="en-US" altLang="ko-KR" sz="2200" b="1" kern="0" spc="-180" dirty="0">
              <a:gradFill>
                <a:gsLst>
                  <a:gs pos="16000">
                    <a:srgbClr val="1C6DCE"/>
                  </a:gs>
                  <a:gs pos="100000">
                    <a:srgbClr val="04489A"/>
                  </a:gs>
                </a:gsLst>
                <a:lin ang="5400000" scaled="0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59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텍스트 개체 틀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>
                <a:gradFill>
                  <a:gsLst>
                    <a:gs pos="100000">
                      <a:schemeClr val="tx1"/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3. ’20</a:t>
            </a:r>
            <a:r>
              <a:rPr lang="ko-KR" altLang="en-US" dirty="0" smtClean="0">
                <a:gradFill>
                  <a:gsLst>
                    <a:gs pos="100000">
                      <a:schemeClr val="tx1"/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년 주요사업 안내</a:t>
            </a:r>
            <a:endParaRPr lang="ko-KR" altLang="en-US" dirty="0">
              <a:gradFill>
                <a:gsLst>
                  <a:gs pos="100000">
                    <a:schemeClr val="tx1"/>
                  </a:gs>
                  <a:gs pos="100000">
                    <a:schemeClr val="tx1"/>
                  </a:gs>
                </a:gsLst>
                <a:lin ang="16200000" scaled="1"/>
              </a:gra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3"/>
          </p:nvPr>
        </p:nvSpPr>
        <p:spPr>
          <a:xfrm>
            <a:off x="6943983" y="6463444"/>
            <a:ext cx="2057400" cy="365125"/>
          </a:xfrm>
        </p:spPr>
        <p:txBody>
          <a:bodyPr/>
          <a:lstStyle/>
          <a:p>
            <a:fld id="{EEE270DE-0CE4-4095-AA34-348F64AA0987}" type="slidenum">
              <a:rPr lang="ko-KR" altLang="en-US" sz="110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pPr/>
              <a:t>8</a:t>
            </a:fld>
            <a:endParaRPr lang="ko-KR" altLang="en-US" sz="1100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406182" y="1065051"/>
            <a:ext cx="1998621" cy="415498"/>
            <a:chOff x="360363" y="1097589"/>
            <a:chExt cx="1998621" cy="415498"/>
          </a:xfrm>
        </p:grpSpPr>
        <p:sp>
          <p:nvSpPr>
            <p:cNvPr id="6" name="직사각형 5"/>
            <p:cNvSpPr/>
            <p:nvPr/>
          </p:nvSpPr>
          <p:spPr>
            <a:xfrm>
              <a:off x="559132" y="1097589"/>
              <a:ext cx="1799852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2100" b="1" kern="0" spc="-110" noProof="0" dirty="0" smtClean="0">
                  <a:gradFill>
                    <a:gsLst>
                      <a:gs pos="38750">
                        <a:srgbClr val="3067C0"/>
                      </a:gs>
                      <a:gs pos="31250">
                        <a:srgbClr val="3067C0"/>
                      </a:gs>
                    </a:gsLst>
                    <a:lin ang="5400000" scaled="0"/>
                  </a:gra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주요 사업 안내</a:t>
              </a:r>
              <a:endParaRPr kumimoji="1" lang="ko-KR" altLang="en-US" sz="2100" b="1" i="0" u="none" strike="noStrike" kern="0" cap="none" spc="-110" normalizeH="0" baseline="0" noProof="0" dirty="0" smtClean="0">
                <a:ln>
                  <a:noFill/>
                </a:ln>
                <a:gradFill>
                  <a:gsLst>
                    <a:gs pos="38750">
                      <a:srgbClr val="3067C0"/>
                    </a:gs>
                    <a:gs pos="31250">
                      <a:srgbClr val="3067C0"/>
                    </a:gs>
                  </a:gsLst>
                  <a:lin ang="5400000" scaled="0"/>
                </a:gra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360363" y="1137117"/>
              <a:ext cx="215900" cy="211444"/>
              <a:chOff x="4001267" y="1218478"/>
              <a:chExt cx="254609" cy="249353"/>
            </a:xfrm>
          </p:grpSpPr>
          <p:sp>
            <p:nvSpPr>
              <p:cNvPr id="8" name="타원 7"/>
              <p:cNvSpPr/>
              <p:nvPr/>
            </p:nvSpPr>
            <p:spPr>
              <a:xfrm>
                <a:off x="4042000" y="1253952"/>
                <a:ext cx="213876" cy="213879"/>
              </a:xfrm>
              <a:prstGeom prst="ellipse">
                <a:avLst/>
              </a:prstGeom>
              <a:gradFill flip="none" rotWithShape="1">
                <a:gsLst>
                  <a:gs pos="26000">
                    <a:schemeClr val="accent4">
                      <a:lumMod val="40000"/>
                      <a:lumOff val="60000"/>
                    </a:schemeClr>
                  </a:gs>
                  <a:gs pos="66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xtLst/>
            </p:spPr>
            <p:txBody>
              <a:bodyPr anchor="ctr"/>
              <a:lstStyle/>
              <a:p>
                <a:pPr marL="0" marR="0" lvl="0" indent="0" algn="l" defTabSz="914315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  <p:sp>
            <p:nvSpPr>
              <p:cNvPr id="9" name="타원 8"/>
              <p:cNvSpPr/>
              <p:nvPr/>
            </p:nvSpPr>
            <p:spPr>
              <a:xfrm>
                <a:off x="4001267" y="1218478"/>
                <a:ext cx="142413" cy="14241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67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oPub돋움체 Medium"/>
                  <a:ea typeface="KoPub돋움체 Medium"/>
                  <a:cs typeface="+mn-cs"/>
                </a:endParaRPr>
              </a:p>
            </p:txBody>
          </p:sp>
        </p:grpSp>
      </p:grpSp>
      <p:sp>
        <p:nvSpPr>
          <p:cNvPr id="26" name="모서리가 둥근 직사각형 25"/>
          <p:cNvSpPr/>
          <p:nvPr/>
        </p:nvSpPr>
        <p:spPr>
          <a:xfrm>
            <a:off x="4633038" y="1901192"/>
            <a:ext cx="841199" cy="4267273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4400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kumimoji="1" lang="ko-KR" altLang="en-US" sz="1500" b="1" kern="0" spc="-15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정책</a:t>
            </a:r>
            <a:endParaRPr kumimoji="1" lang="en-US" altLang="ko-KR" sz="1500" b="1" kern="0" spc="-15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pPr algn="ctr" fontAlgn="base"/>
            <a:r>
              <a:rPr kumimoji="1" lang="ko-KR" altLang="en-US" sz="1500" b="1" kern="0" spc="-15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목적형</a:t>
            </a:r>
          </a:p>
        </p:txBody>
      </p:sp>
      <p:sp>
        <p:nvSpPr>
          <p:cNvPr id="28" name="모서리가 둥근 직사각형 27"/>
          <p:cNvSpPr/>
          <p:nvPr/>
        </p:nvSpPr>
        <p:spPr>
          <a:xfrm>
            <a:off x="219366" y="1910715"/>
            <a:ext cx="793573" cy="10959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7200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kumimoji="1" lang="ko-KR" altLang="en-US" sz="1500" b="1" kern="0" spc="-150" dirty="0" err="1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단독형</a:t>
            </a:r>
            <a:endParaRPr kumimoji="1" lang="en-US" altLang="ko-KR" sz="1500" b="1" kern="0" spc="-15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pPr algn="ctr" fontAlgn="base"/>
            <a:r>
              <a:rPr kumimoji="1" lang="en-US" altLang="ko-KR" sz="1500" b="1" kern="0" spc="-15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R&amp;D</a:t>
            </a:r>
            <a:endParaRPr kumimoji="1" lang="ko-KR" altLang="en-US" sz="1500" b="1" kern="0" spc="-15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228891" y="3078052"/>
            <a:ext cx="841199" cy="321537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4400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kumimoji="1" lang="ko-KR" altLang="en-US" sz="1500" b="1" kern="0" spc="-150" dirty="0" err="1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협력형</a:t>
            </a:r>
            <a:endParaRPr kumimoji="1" lang="en-US" altLang="ko-KR" sz="1500" b="1" kern="0" spc="-15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pPr algn="ctr" fontAlgn="base"/>
            <a:r>
              <a:rPr kumimoji="1" lang="en-US" altLang="ko-KR" sz="1500" b="1" kern="0" spc="-15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R&amp;D</a:t>
            </a:r>
            <a:endParaRPr kumimoji="1" lang="ko-KR" altLang="en-US" sz="1500" b="1" kern="0" spc="-15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</p:txBody>
      </p:sp>
      <p:graphicFrame>
        <p:nvGraphicFramePr>
          <p:cNvPr id="32" name="표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9539745"/>
              </p:ext>
            </p:extLst>
          </p:nvPr>
        </p:nvGraphicFramePr>
        <p:xfrm>
          <a:off x="924470" y="3076840"/>
          <a:ext cx="3582436" cy="3216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2772">
                  <a:extLst>
                    <a:ext uri="{9D8B030D-6E8A-4147-A177-3AD203B41FA5}">
                      <a16:colId xmlns:a16="http://schemas.microsoft.com/office/drawing/2014/main" xmlns="" val="2712478445"/>
                    </a:ext>
                  </a:extLst>
                </a:gridCol>
                <a:gridCol w="929664">
                  <a:extLst>
                    <a:ext uri="{9D8B030D-6E8A-4147-A177-3AD203B41FA5}">
                      <a16:colId xmlns:a16="http://schemas.microsoft.com/office/drawing/2014/main" xmlns="" val="1502596749"/>
                    </a:ext>
                  </a:extLst>
                </a:gridCol>
              </a:tblGrid>
              <a:tr h="3573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해외원천기술 상용화 </a:t>
                      </a:r>
                      <a:r>
                        <a:rPr kumimoji="0" lang="en-US" altLang="ko-K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R&amp;D</a:t>
                      </a:r>
                      <a:endParaRPr kumimoji="0" lang="ko-KR" alt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20.5</a:t>
                      </a:r>
                      <a:endParaRPr kumimoji="0" lang="ko-KR" alt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E3D43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8666166"/>
                  </a:ext>
                </a:extLst>
              </a:tr>
              <a:tr h="3573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지역중소기업 공동수요기술개발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62.6</a:t>
                      </a:r>
                      <a:endParaRPr kumimoji="0" lang="ko-KR" alt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E3D43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142404"/>
                  </a:ext>
                </a:extLst>
              </a:tr>
              <a:tr h="3573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중소기업 상용화기술개발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2,297</a:t>
                      </a:r>
                      <a:endParaRPr kumimoji="0" lang="ko-KR" alt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E3D43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215387"/>
                  </a:ext>
                </a:extLst>
              </a:tr>
              <a:tr h="3573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산학연 </a:t>
                      </a:r>
                      <a:r>
                        <a:rPr kumimoji="0" lang="en-US" altLang="ko-K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Collabo R&amp;D</a:t>
                      </a:r>
                      <a:endParaRPr kumimoji="0" lang="ko-KR" alt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316.6</a:t>
                      </a:r>
                      <a:endParaRPr kumimoji="0" lang="ko-KR" alt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E3D43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786688"/>
                  </a:ext>
                </a:extLst>
              </a:tr>
              <a:tr h="3573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Tech-Bridge</a:t>
                      </a:r>
                      <a:r>
                        <a:rPr kumimoji="0" lang="ko-KR" alt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활용 상용화기술개발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125</a:t>
                      </a:r>
                      <a:endParaRPr kumimoji="0" lang="ko-KR" alt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5867045"/>
                  </a:ext>
                </a:extLst>
              </a:tr>
              <a:tr h="3573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중소기업 선도연구기관 협력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62.9</a:t>
                      </a:r>
                      <a:endParaRPr kumimoji="0" lang="ko-KR" alt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E3D43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4237135"/>
                  </a:ext>
                </a:extLst>
              </a:tr>
              <a:tr h="3573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공정품질</a:t>
                      </a:r>
                      <a:r>
                        <a:rPr kumimoji="0" lang="ko-KR" alt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기술개발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395.5</a:t>
                      </a:r>
                      <a:endParaRPr kumimoji="0" lang="ko-KR" alt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E3D43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9517147"/>
                  </a:ext>
                </a:extLst>
              </a:tr>
              <a:tr h="3573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기술지주회사 자회사 </a:t>
                      </a:r>
                      <a:r>
                        <a:rPr kumimoji="0" lang="en-US" altLang="ko-K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R&amp;BD</a:t>
                      </a:r>
                      <a:endParaRPr kumimoji="0" lang="ko-KR" alt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72</a:t>
                      </a:r>
                      <a:endParaRPr kumimoji="0" lang="ko-KR" alt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4495675"/>
                  </a:ext>
                </a:extLst>
              </a:tr>
              <a:tr h="3573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산학협력 </a:t>
                      </a:r>
                      <a:r>
                        <a:rPr kumimoji="0" lang="ko-KR" altLang="en-US" sz="13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거점형</a:t>
                      </a:r>
                      <a:r>
                        <a:rPr kumimoji="0" lang="ko-KR" alt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플랫폼</a:t>
                      </a:r>
                      <a:r>
                        <a:rPr kumimoji="0" lang="en-US" altLang="ko-K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(R&amp;D)</a:t>
                      </a:r>
                      <a:endParaRPr kumimoji="0" lang="ko-KR" alt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60</a:t>
                      </a:r>
                      <a:endParaRPr kumimoji="0" lang="ko-KR" alt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7028267"/>
                  </a:ext>
                </a:extLst>
              </a:tr>
            </a:tbl>
          </a:graphicData>
        </a:graphic>
      </p:graphicFrame>
      <p:graphicFrame>
        <p:nvGraphicFramePr>
          <p:cNvPr id="33" name="표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4388616"/>
              </p:ext>
            </p:extLst>
          </p:nvPr>
        </p:nvGraphicFramePr>
        <p:xfrm>
          <a:off x="5329307" y="1901190"/>
          <a:ext cx="357726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6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8641">
                  <a:extLst>
                    <a:ext uri="{9D8B030D-6E8A-4147-A177-3AD203B41FA5}">
                      <a16:colId xmlns:a16="http://schemas.microsoft.com/office/drawing/2014/main" xmlns="" val="1954260847"/>
                    </a:ext>
                  </a:extLst>
                </a:gridCol>
              </a:tblGrid>
              <a:tr h="2873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A.I</a:t>
                      </a:r>
                      <a:r>
                        <a:rPr kumimoji="0" lang="ko-KR" alt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기반 고부가 신제품기술개발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149</a:t>
                      </a:r>
                      <a:endParaRPr kumimoji="0" lang="ko-KR" alt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E3D43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73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빅데이터 기반 서비스 개발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62.5</a:t>
                      </a:r>
                      <a:endParaRPr kumimoji="0" lang="ko-KR" alt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E3D43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6740572"/>
                  </a:ext>
                </a:extLst>
              </a:tr>
              <a:tr h="2873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b="1" i="0" u="none" strike="noStrike" kern="1200" cap="none" spc="-150" normalizeH="0" baseline="0" noProof="0" dirty="0" err="1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스마트센서</a:t>
                      </a:r>
                      <a:r>
                        <a:rPr kumimoji="0" lang="ko-KR" altLang="en-US" sz="1300" b="1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선도 프로젝트 기술개발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45</a:t>
                      </a:r>
                      <a:endParaRPr kumimoji="0" lang="ko-KR" alt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E3D43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0856004"/>
                  </a:ext>
                </a:extLst>
              </a:tr>
              <a:tr h="2873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현장수요형</a:t>
                      </a:r>
                      <a:r>
                        <a:rPr kumimoji="0" lang="ko-KR" alt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kumimoji="0" lang="ko-KR" altLang="en-US" sz="13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스마트공장</a:t>
                      </a:r>
                      <a:endParaRPr kumimoji="0" lang="ko-KR" alt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E3D43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117</a:t>
                      </a:r>
                      <a:endParaRPr kumimoji="0" lang="ko-KR" alt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E3D43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2394809"/>
                  </a:ext>
                </a:extLst>
              </a:tr>
            </a:tbl>
          </a:graphicData>
        </a:graphic>
      </p:graphicFrame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7575888"/>
              </p:ext>
            </p:extLst>
          </p:nvPr>
        </p:nvGraphicFramePr>
        <p:xfrm>
          <a:off x="5329310" y="3701007"/>
          <a:ext cx="3577256" cy="929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616">
                  <a:extLst>
                    <a:ext uri="{9D8B030D-6E8A-4147-A177-3AD203B41FA5}">
                      <a16:colId xmlns:a16="http://schemas.microsoft.com/office/drawing/2014/main" xmlns="" val="2712478445"/>
                    </a:ext>
                  </a:extLst>
                </a:gridCol>
                <a:gridCol w="898640">
                  <a:extLst>
                    <a:ext uri="{9D8B030D-6E8A-4147-A177-3AD203B41FA5}">
                      <a16:colId xmlns:a16="http://schemas.microsoft.com/office/drawing/2014/main" xmlns="" val="1674792586"/>
                    </a:ext>
                  </a:extLst>
                </a:gridCol>
              </a:tblGrid>
              <a:tr h="3098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b="1" i="0" u="none" strike="noStrike" kern="1200" cap="none" spc="-150" normalizeH="0" baseline="0" noProof="0" dirty="0" err="1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기술규제</a:t>
                      </a:r>
                      <a:r>
                        <a:rPr kumimoji="0" lang="ko-KR" altLang="en-US" sz="1300" b="1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kumimoji="0" lang="ko-KR" altLang="en-US" sz="1300" b="1" i="0" u="none" strike="noStrike" kern="1200" cap="none" spc="-150" normalizeH="0" baseline="0" noProof="0" dirty="0" err="1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해결형</a:t>
                      </a:r>
                      <a:r>
                        <a:rPr kumimoji="0" lang="ko-KR" altLang="en-US" sz="1300" b="1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기술개발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95</a:t>
                      </a:r>
                      <a:endParaRPr kumimoji="0" lang="ko-KR" alt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E3D43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8666166"/>
                  </a:ext>
                </a:extLst>
              </a:tr>
              <a:tr h="3098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해외 인증</a:t>
                      </a:r>
                      <a:r>
                        <a:rPr kumimoji="0" lang="en-US" altLang="ko-K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kumimoji="0" lang="ko-KR" alt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규격 </a:t>
                      </a:r>
                      <a:r>
                        <a:rPr kumimoji="0" lang="ko-KR" altLang="en-US" sz="13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적합제품</a:t>
                      </a:r>
                      <a:r>
                        <a:rPr kumimoji="0" lang="ko-KR" alt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kumimoji="0" lang="en-US" altLang="ko-K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R&amp;D</a:t>
                      </a:r>
                      <a:endParaRPr kumimoji="0" lang="ko-KR" alt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E3D43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69.8</a:t>
                      </a:r>
                      <a:endParaRPr kumimoji="0" lang="ko-KR" alt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E3D43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142404"/>
                  </a:ext>
                </a:extLst>
              </a:tr>
              <a:tr h="3098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미세먼지</a:t>
                      </a:r>
                      <a:r>
                        <a:rPr kumimoji="0" lang="en-US" altLang="ko-K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kumimoji="0" lang="ko-KR" alt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저감 실용화 기술개발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102.5</a:t>
                      </a:r>
                      <a:endParaRPr kumimoji="0" lang="ko-KR" alt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E3D43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240925"/>
                  </a:ext>
                </a:extLst>
              </a:tr>
            </a:tbl>
          </a:graphicData>
        </a:graphic>
      </p:graphicFrame>
      <p:graphicFrame>
        <p:nvGraphicFramePr>
          <p:cNvPr id="35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0095379"/>
              </p:ext>
            </p:extLst>
          </p:nvPr>
        </p:nvGraphicFramePr>
        <p:xfrm>
          <a:off x="5329310" y="3052525"/>
          <a:ext cx="3577256" cy="644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616">
                  <a:extLst>
                    <a:ext uri="{9D8B030D-6E8A-4147-A177-3AD203B41FA5}">
                      <a16:colId xmlns:a16="http://schemas.microsoft.com/office/drawing/2014/main" xmlns="" val="2712478445"/>
                    </a:ext>
                  </a:extLst>
                </a:gridCol>
                <a:gridCol w="898640">
                  <a:extLst>
                    <a:ext uri="{9D8B030D-6E8A-4147-A177-3AD203B41FA5}">
                      <a16:colId xmlns:a16="http://schemas.microsoft.com/office/drawing/2014/main" xmlns="" val="449845673"/>
                    </a:ext>
                  </a:extLst>
                </a:gridCol>
              </a:tblGrid>
              <a:tr h="3222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b="1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국가융복합단지 연계 지역기업 상용화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125</a:t>
                      </a:r>
                      <a:endParaRPr kumimoji="0" lang="ko-KR" alt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E3D43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8666166"/>
                  </a:ext>
                </a:extLst>
              </a:tr>
              <a:tr h="3222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지역특화산업육성</a:t>
                      </a:r>
                      <a:r>
                        <a:rPr kumimoji="0" lang="en-US" altLang="ko-K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+(R&amp;D)</a:t>
                      </a:r>
                      <a:endParaRPr kumimoji="0" lang="ko-KR" alt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E3D43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954</a:t>
                      </a:r>
                      <a:endParaRPr kumimoji="0" lang="ko-KR" alt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E3D43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142404"/>
                  </a:ext>
                </a:extLst>
              </a:tr>
            </a:tbl>
          </a:graphicData>
        </a:graphic>
      </p:graphicFrame>
      <p:graphicFrame>
        <p:nvGraphicFramePr>
          <p:cNvPr id="36" name="표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15267"/>
              </p:ext>
            </p:extLst>
          </p:nvPr>
        </p:nvGraphicFramePr>
        <p:xfrm>
          <a:off x="924470" y="1901190"/>
          <a:ext cx="3582436" cy="1110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27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9664">
                  <a:extLst>
                    <a:ext uri="{9D8B030D-6E8A-4147-A177-3AD203B41FA5}">
                      <a16:colId xmlns:a16="http://schemas.microsoft.com/office/drawing/2014/main" xmlns="" val="666862710"/>
                    </a:ext>
                  </a:extLst>
                </a:gridCol>
              </a:tblGrid>
              <a:tr h="3701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창업성장기술개발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4,598</a:t>
                      </a:r>
                      <a:endParaRPr kumimoji="0" lang="ko-KR" alt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E3D43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1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중소기업기술혁신개발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2,441</a:t>
                      </a:r>
                      <a:endParaRPr kumimoji="0" lang="ko-KR" alt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E3D43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6740572"/>
                  </a:ext>
                </a:extLst>
              </a:tr>
              <a:tr h="3701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예비가젤형기술개발</a:t>
                      </a:r>
                      <a:endParaRPr kumimoji="0" lang="ko-KR" alt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E3D43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72</a:t>
                      </a:r>
                      <a:endParaRPr kumimoji="0" lang="ko-KR" alt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E3D43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0856004"/>
                  </a:ext>
                </a:extLst>
              </a:tr>
            </a:tbl>
          </a:graphicData>
        </a:graphic>
      </p:graphicFrame>
      <p:graphicFrame>
        <p:nvGraphicFramePr>
          <p:cNvPr id="37" name="표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5324009"/>
              </p:ext>
            </p:extLst>
          </p:nvPr>
        </p:nvGraphicFramePr>
        <p:xfrm>
          <a:off x="5329310" y="4641408"/>
          <a:ext cx="3577256" cy="89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616">
                  <a:extLst>
                    <a:ext uri="{9D8B030D-6E8A-4147-A177-3AD203B41FA5}">
                      <a16:colId xmlns:a16="http://schemas.microsoft.com/office/drawing/2014/main" xmlns="" val="2712478445"/>
                    </a:ext>
                  </a:extLst>
                </a:gridCol>
                <a:gridCol w="898640">
                  <a:extLst>
                    <a:ext uri="{9D8B030D-6E8A-4147-A177-3AD203B41FA5}">
                      <a16:colId xmlns:a16="http://schemas.microsoft.com/office/drawing/2014/main" xmlns="" val="2784307015"/>
                    </a:ext>
                  </a:extLst>
                </a:gridCol>
              </a:tblGrid>
              <a:tr h="2955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중소기업연구인력지원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368</a:t>
                      </a:r>
                      <a:endParaRPr kumimoji="0" lang="ko-KR" alt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E3D43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8666166"/>
                  </a:ext>
                </a:extLst>
              </a:tr>
              <a:tr h="2955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연구기반 활용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132</a:t>
                      </a:r>
                      <a:endParaRPr kumimoji="0" lang="ko-KR" alt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E3D43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142404"/>
                  </a:ext>
                </a:extLst>
              </a:tr>
              <a:tr h="2955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중소기업 </a:t>
                      </a:r>
                      <a:r>
                        <a:rPr kumimoji="0" lang="en-US" altLang="ko-K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R&amp;D</a:t>
                      </a:r>
                      <a:r>
                        <a:rPr kumimoji="0" lang="ko-KR" altLang="en-US" sz="13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역량제고</a:t>
                      </a:r>
                      <a:endParaRPr kumimoji="0" lang="ko-KR" alt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E3D43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138.1</a:t>
                      </a:r>
                      <a:endParaRPr kumimoji="0" lang="ko-KR" alt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E3D43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240925"/>
                  </a:ext>
                </a:extLst>
              </a:tr>
            </a:tbl>
          </a:graphicData>
        </a:graphic>
      </p:graphicFrame>
      <p:graphicFrame>
        <p:nvGraphicFramePr>
          <p:cNvPr id="38" name="표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1902528"/>
              </p:ext>
            </p:extLst>
          </p:nvPr>
        </p:nvGraphicFramePr>
        <p:xfrm>
          <a:off x="5329310" y="5530732"/>
          <a:ext cx="3577256" cy="637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616">
                  <a:extLst>
                    <a:ext uri="{9D8B030D-6E8A-4147-A177-3AD203B41FA5}">
                      <a16:colId xmlns:a16="http://schemas.microsoft.com/office/drawing/2014/main" xmlns="" val="2712478445"/>
                    </a:ext>
                  </a:extLst>
                </a:gridCol>
                <a:gridCol w="898640">
                  <a:extLst>
                    <a:ext uri="{9D8B030D-6E8A-4147-A177-3AD203B41FA5}">
                      <a16:colId xmlns:a16="http://schemas.microsoft.com/office/drawing/2014/main" xmlns="" val="3110807576"/>
                    </a:ext>
                  </a:extLst>
                </a:gridCol>
              </a:tblGrid>
              <a:tr h="3188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b="1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소상공인자영업자를 위한 </a:t>
                      </a:r>
                      <a:r>
                        <a:rPr kumimoji="0" lang="ko-KR" altLang="en-US" sz="1300" b="1" i="0" u="none" strike="noStrike" kern="1200" cap="none" spc="-150" normalizeH="0" baseline="0" noProof="0" dirty="0" err="1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생활혁신형</a:t>
                      </a:r>
                      <a:endParaRPr kumimoji="0" lang="ko-KR" altLang="en-US" sz="1300" b="1" i="0" u="none" strike="noStrike" kern="1200" cap="none" spc="-150" normalizeH="0" baseline="0" noProof="0" dirty="0" smtClean="0">
                        <a:ln>
                          <a:noFill/>
                        </a:ln>
                        <a:solidFill>
                          <a:srgbClr val="3E3D43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33.3</a:t>
                      </a:r>
                      <a:endParaRPr kumimoji="0" lang="ko-KR" alt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E3D43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8666166"/>
                  </a:ext>
                </a:extLst>
              </a:tr>
              <a:tr h="3188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중소기업 기술사업화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D43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42.7</a:t>
                      </a:r>
                      <a:endParaRPr kumimoji="0" lang="ko-KR" alt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E3D43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142404"/>
                  </a:ext>
                </a:extLst>
              </a:tr>
            </a:tbl>
          </a:graphicData>
        </a:graphic>
      </p:graphicFrame>
      <p:sp>
        <p:nvSpPr>
          <p:cNvPr id="39" name="직사각형 38"/>
          <p:cNvSpPr/>
          <p:nvPr/>
        </p:nvSpPr>
        <p:spPr>
          <a:xfrm>
            <a:off x="914886" y="1571313"/>
            <a:ext cx="2667240" cy="3346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5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 업 명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5329309" y="1572016"/>
            <a:ext cx="2678034" cy="3346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5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 업 명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3594230" y="1571313"/>
            <a:ext cx="912676" cy="3278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5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 산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8007342" y="1573651"/>
            <a:ext cx="912676" cy="3278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5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 산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4618771" y="6154323"/>
            <a:ext cx="4132361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ko-KR" sz="11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11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예산액은 기획평가비를 제외한 금액 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3677542" y="1273753"/>
            <a:ext cx="915635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ko-KR" sz="1100" dirty="0">
                <a:solidFill>
                  <a:srgbClr val="3E3D4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00" dirty="0">
                <a:solidFill>
                  <a:srgbClr val="3E3D4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금액</a:t>
            </a:r>
            <a:r>
              <a:rPr lang="en-US" altLang="ko-KR" sz="1100" dirty="0">
                <a:solidFill>
                  <a:srgbClr val="3E3D4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100" dirty="0">
                <a:solidFill>
                  <a:srgbClr val="3E3D4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억원</a:t>
            </a:r>
            <a:r>
              <a:rPr lang="en-US" altLang="ko-KR" sz="1100" dirty="0">
                <a:solidFill>
                  <a:srgbClr val="3E3D4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100" dirty="0">
              <a:solidFill>
                <a:srgbClr val="3E3D4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8069122" y="1268736"/>
            <a:ext cx="915635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ko-KR" sz="1100" dirty="0">
                <a:solidFill>
                  <a:srgbClr val="3E3D4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00" dirty="0">
                <a:solidFill>
                  <a:srgbClr val="3E3D4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금액</a:t>
            </a:r>
            <a:r>
              <a:rPr lang="en-US" altLang="ko-KR" sz="1100" dirty="0">
                <a:solidFill>
                  <a:srgbClr val="3E3D4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100" dirty="0">
                <a:solidFill>
                  <a:srgbClr val="3E3D4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억원</a:t>
            </a:r>
            <a:r>
              <a:rPr lang="en-US" altLang="ko-KR" sz="1100" dirty="0">
                <a:solidFill>
                  <a:srgbClr val="3E3D4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100" dirty="0">
              <a:solidFill>
                <a:srgbClr val="3E3D4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735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모서리가 둥근 직사각형 78"/>
          <p:cNvSpPr/>
          <p:nvPr/>
        </p:nvSpPr>
        <p:spPr>
          <a:xfrm>
            <a:off x="3469474" y="4477606"/>
            <a:ext cx="3638888" cy="2145145"/>
          </a:xfrm>
          <a:prstGeom prst="roundRect">
            <a:avLst>
              <a:gd name="adj" fmla="val 10625"/>
            </a:avLst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모서리가 둥근 직사각형 69"/>
          <p:cNvSpPr/>
          <p:nvPr/>
        </p:nvSpPr>
        <p:spPr>
          <a:xfrm>
            <a:off x="3353102" y="1649863"/>
            <a:ext cx="2572398" cy="2141491"/>
          </a:xfrm>
          <a:prstGeom prst="roundRect">
            <a:avLst>
              <a:gd name="adj" fmla="val 10625"/>
            </a:avLst>
          </a:prstGeom>
          <a:solidFill>
            <a:schemeClr val="accent2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6030542" y="2307533"/>
            <a:ext cx="2880543" cy="2033461"/>
          </a:xfrm>
          <a:prstGeom prst="roundRect">
            <a:avLst>
              <a:gd name="adj" fmla="val 10625"/>
            </a:avLst>
          </a:prstGeom>
          <a:solidFill>
            <a:schemeClr val="accent1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4" name="구부러진 연결선 143"/>
          <p:cNvCxnSpPr>
            <a:stCxn id="62" idx="5"/>
          </p:cNvCxnSpPr>
          <p:nvPr/>
        </p:nvCxnSpPr>
        <p:spPr>
          <a:xfrm rot="16200000" flipH="1">
            <a:off x="3776893" y="4930022"/>
            <a:ext cx="299617" cy="1495259"/>
          </a:xfrm>
          <a:prstGeom prst="curvedConnector2">
            <a:avLst/>
          </a:prstGeom>
          <a:ln>
            <a:solidFill>
              <a:srgbClr val="0A987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구부러진 연결선 123"/>
          <p:cNvCxnSpPr/>
          <p:nvPr/>
        </p:nvCxnSpPr>
        <p:spPr>
          <a:xfrm rot="10800000">
            <a:off x="1364754" y="4187210"/>
            <a:ext cx="1148385" cy="811661"/>
          </a:xfrm>
          <a:prstGeom prst="curvedConnector3">
            <a:avLst>
              <a:gd name="adj1" fmla="val 55791"/>
            </a:avLst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슬라이드 번호 개체 틀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E270DE-0CE4-4095-AA34-348F64AA0987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>
                <a:gradFill>
                  <a:gsLst>
                    <a:gs pos="100000">
                      <a:schemeClr val="tx1"/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3. </a:t>
            </a:r>
            <a:r>
              <a:rPr lang="en-US" altLang="ko-KR" dirty="0">
                <a:gradFill>
                  <a:gsLst>
                    <a:gs pos="100000">
                      <a:schemeClr val="tx1"/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’20</a:t>
            </a:r>
            <a:r>
              <a:rPr lang="ko-KR" altLang="en-US" dirty="0">
                <a:gradFill>
                  <a:gsLst>
                    <a:gs pos="100000">
                      <a:schemeClr val="tx1"/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년 주요사업 안내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406182" y="1065051"/>
            <a:ext cx="3442286" cy="415498"/>
            <a:chOff x="360363" y="1097589"/>
            <a:chExt cx="3442286" cy="415498"/>
          </a:xfrm>
        </p:grpSpPr>
        <p:sp>
          <p:nvSpPr>
            <p:cNvPr id="7" name="직사각형 6"/>
            <p:cNvSpPr/>
            <p:nvPr/>
          </p:nvSpPr>
          <p:spPr>
            <a:xfrm>
              <a:off x="559132" y="1097589"/>
              <a:ext cx="3243517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2100" b="1" kern="0" spc="-110" noProof="0" dirty="0" smtClean="0">
                  <a:gradFill>
                    <a:gsLst>
                      <a:gs pos="38750">
                        <a:srgbClr val="3067C0"/>
                      </a:gs>
                      <a:gs pos="31250">
                        <a:srgbClr val="3067C0"/>
                      </a:gs>
                    </a:gsLst>
                    <a:lin ang="5400000" scaled="0"/>
                  </a:gra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나에게 맞는 지원 사업 찾기</a:t>
              </a:r>
              <a:r>
                <a:rPr kumimoji="1" lang="en-US" altLang="ko-KR" sz="2100" b="1" kern="0" spc="-110" noProof="0" dirty="0" smtClean="0">
                  <a:gradFill>
                    <a:gsLst>
                      <a:gs pos="38750">
                        <a:srgbClr val="3067C0"/>
                      </a:gs>
                      <a:gs pos="31250">
                        <a:srgbClr val="3067C0"/>
                      </a:gs>
                    </a:gsLst>
                    <a:lin ang="5400000" scaled="0"/>
                  </a:gra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!</a:t>
              </a:r>
              <a:endParaRPr kumimoji="1" lang="ko-KR" altLang="en-US" sz="2100" b="1" i="0" u="none" strike="noStrike" kern="0" cap="none" spc="-110" normalizeH="0" baseline="0" noProof="0" dirty="0" smtClean="0">
                <a:ln>
                  <a:noFill/>
                </a:ln>
                <a:gradFill>
                  <a:gsLst>
                    <a:gs pos="38750">
                      <a:srgbClr val="3067C0"/>
                    </a:gs>
                    <a:gs pos="31250">
                      <a:srgbClr val="3067C0"/>
                    </a:gs>
                  </a:gsLst>
                  <a:lin ang="5400000" scaled="0"/>
                </a:gra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grpSp>
          <p:nvGrpSpPr>
            <p:cNvPr id="8" name="그룹 7"/>
            <p:cNvGrpSpPr/>
            <p:nvPr/>
          </p:nvGrpSpPr>
          <p:grpSpPr>
            <a:xfrm>
              <a:off x="360363" y="1137117"/>
              <a:ext cx="215900" cy="211444"/>
              <a:chOff x="4001267" y="1218478"/>
              <a:chExt cx="254609" cy="249353"/>
            </a:xfrm>
          </p:grpSpPr>
          <p:sp>
            <p:nvSpPr>
              <p:cNvPr id="9" name="타원 8"/>
              <p:cNvSpPr/>
              <p:nvPr/>
            </p:nvSpPr>
            <p:spPr>
              <a:xfrm>
                <a:off x="4042000" y="1253952"/>
                <a:ext cx="213876" cy="213879"/>
              </a:xfrm>
              <a:prstGeom prst="ellipse">
                <a:avLst/>
              </a:prstGeom>
              <a:gradFill flip="none" rotWithShape="1">
                <a:gsLst>
                  <a:gs pos="26000">
                    <a:schemeClr val="accent4">
                      <a:lumMod val="40000"/>
                      <a:lumOff val="60000"/>
                    </a:schemeClr>
                  </a:gs>
                  <a:gs pos="66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xtLst/>
            </p:spPr>
            <p:txBody>
              <a:bodyPr anchor="ctr"/>
              <a:lstStyle/>
              <a:p>
                <a:pPr marL="0" marR="0" lvl="0" indent="0" algn="l" defTabSz="914315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  <p:sp>
            <p:nvSpPr>
              <p:cNvPr id="10" name="타원 9"/>
              <p:cNvSpPr/>
              <p:nvPr/>
            </p:nvSpPr>
            <p:spPr>
              <a:xfrm>
                <a:off x="4001267" y="1218478"/>
                <a:ext cx="142413" cy="14241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67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oPub돋움체 Medium"/>
                  <a:ea typeface="KoPub돋움체 Medium"/>
                  <a:cs typeface="+mn-cs"/>
                </a:endParaRPr>
              </a:p>
            </p:txBody>
          </p:sp>
        </p:grpSp>
      </p:grpSp>
      <p:pic>
        <p:nvPicPr>
          <p:cNvPr id="36" name="그림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592" y="3090653"/>
            <a:ext cx="676102" cy="676102"/>
          </a:xfrm>
          <a:prstGeom prst="rect">
            <a:avLst/>
          </a:prstGeom>
        </p:spPr>
      </p:pic>
      <p:cxnSp>
        <p:nvCxnSpPr>
          <p:cNvPr id="38" name="구부러진 연결선 37"/>
          <p:cNvCxnSpPr/>
          <p:nvPr/>
        </p:nvCxnSpPr>
        <p:spPr>
          <a:xfrm flipV="1">
            <a:off x="1430132" y="3272928"/>
            <a:ext cx="1256784" cy="735184"/>
          </a:xfrm>
          <a:prstGeom prst="curvedConnector3">
            <a:avLst>
              <a:gd name="adj1" fmla="val 50000"/>
            </a:avLst>
          </a:prstGeom>
          <a:ln>
            <a:prstDash val="sys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5" name="직사각형 44"/>
          <p:cNvSpPr/>
          <p:nvPr/>
        </p:nvSpPr>
        <p:spPr>
          <a:xfrm>
            <a:off x="1261479" y="2829043"/>
            <a:ext cx="1251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1400" b="1" spc="-3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단독으로 </a:t>
            </a:r>
            <a:endParaRPr lang="en-US" altLang="ko-KR" sz="1400" b="1" spc="-30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schemeClr val="accent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defRPr/>
            </a:pPr>
            <a:r>
              <a:rPr lang="ko-KR" altLang="en-US" sz="1400" b="1" spc="-3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spc="-3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수행할래요</a:t>
            </a:r>
            <a:endParaRPr lang="ko-KR" altLang="en-US" sz="1400" dirty="0">
              <a:solidFill>
                <a:schemeClr val="accent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455050" y="3819895"/>
            <a:ext cx="1131185" cy="42018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err="1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수행기업</a:t>
            </a:r>
            <a:endParaRPr lang="ko-KR" alt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1086860" y="4667167"/>
            <a:ext cx="106311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ko-KR" altLang="en-US" sz="1400" b="1" spc="-3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다른 곳과</a:t>
            </a:r>
            <a:endParaRPr lang="en-US" altLang="ko-KR" sz="1400" b="1" spc="-30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schemeClr val="accent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algn="ctr">
              <a:defRPr/>
            </a:pPr>
            <a:r>
              <a:rPr lang="ko-KR" altLang="en-US" sz="1400" b="1" spc="-3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협력하여 </a:t>
            </a:r>
            <a:endParaRPr lang="en-US" altLang="ko-KR" sz="1400" b="1" spc="-30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schemeClr val="accent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algn="ctr">
              <a:defRPr/>
            </a:pPr>
            <a:r>
              <a:rPr lang="ko-KR" altLang="en-US" sz="1400" b="1" spc="-3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수행할래요</a:t>
            </a:r>
            <a:endParaRPr lang="ko-KR" altLang="en-US" sz="1400" dirty="0">
              <a:solidFill>
                <a:schemeClr val="accent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2" name="Oval 29"/>
          <p:cNvSpPr>
            <a:spLocks noChangeArrowheads="1"/>
          </p:cNvSpPr>
          <p:nvPr/>
        </p:nvSpPr>
        <p:spPr bwMode="auto">
          <a:xfrm>
            <a:off x="2309152" y="4653560"/>
            <a:ext cx="1019175" cy="1024288"/>
          </a:xfrm>
          <a:prstGeom prst="ellipse">
            <a:avLst/>
          </a:prstGeom>
          <a:solidFill>
            <a:srgbClr val="0A987D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latinLnBrk="1">
              <a:spcBef>
                <a:spcPct val="20000"/>
              </a:spcBef>
              <a:defRPr kumimoji="1" sz="2800">
                <a:solidFill>
                  <a:srgbClr val="292929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ko-KR" altLang="ko-KR" sz="18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63" name="Oval 30"/>
          <p:cNvSpPr>
            <a:spLocks noChangeArrowheads="1"/>
          </p:cNvSpPr>
          <p:nvPr/>
        </p:nvSpPr>
        <p:spPr bwMode="auto">
          <a:xfrm>
            <a:off x="2380590" y="4653561"/>
            <a:ext cx="892656" cy="833558"/>
          </a:xfrm>
          <a:prstGeom prst="ellipse">
            <a:avLst/>
          </a:prstGeom>
          <a:gradFill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defRPr kumimoji="1" sz="2800">
                <a:solidFill>
                  <a:srgbClr val="292929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ko-KR" altLang="ko-KR" sz="180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4" name="AutoShape 12"/>
          <p:cNvSpPr>
            <a:spLocks noChangeArrowheads="1"/>
          </p:cNvSpPr>
          <p:nvPr/>
        </p:nvSpPr>
        <p:spPr bwMode="auto">
          <a:xfrm>
            <a:off x="2371064" y="4936760"/>
            <a:ext cx="895350" cy="502239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latinLnBrk="1">
              <a:spcBef>
                <a:spcPts val="185"/>
              </a:spcBef>
              <a:buFont typeface="Wingdings" panose="05000000000000000000" pitchFamily="2" charset="2"/>
              <a:buNone/>
              <a:tabLst>
                <a:tab pos="65944" algn="l"/>
                <a:tab pos="105510" algn="l"/>
              </a:tabLst>
            </a:pPr>
            <a:r>
              <a:rPr lang="ko-KR" altLang="en-US" b="1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협력형</a:t>
            </a:r>
            <a:endParaRPr lang="en-US" altLang="ko-KR" b="1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 latinLnBrk="1">
              <a:spcBef>
                <a:spcPts val="185"/>
              </a:spcBef>
              <a:buFont typeface="Wingdings" panose="05000000000000000000" pitchFamily="2" charset="2"/>
              <a:buNone/>
              <a:tabLst>
                <a:tab pos="65944" algn="l"/>
                <a:tab pos="105510" algn="l"/>
              </a:tabLst>
            </a:pPr>
            <a:r>
              <a:rPr lang="en-US" altLang="ko-KR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R&amp;D</a:t>
            </a:r>
            <a:endParaRPr lang="en-US" altLang="ko-KR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69" name="구부러진 연결선 68"/>
          <p:cNvCxnSpPr>
            <a:endCxn id="77" idx="1"/>
          </p:cNvCxnSpPr>
          <p:nvPr/>
        </p:nvCxnSpPr>
        <p:spPr>
          <a:xfrm flipV="1">
            <a:off x="3289410" y="2436771"/>
            <a:ext cx="1018589" cy="527030"/>
          </a:xfrm>
          <a:prstGeom prst="curvedConnector3">
            <a:avLst>
              <a:gd name="adj1" fmla="val 50000"/>
            </a:avLst>
          </a:prstGeom>
          <a:ln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모서리가 둥근 직사각형 73"/>
          <p:cNvSpPr/>
          <p:nvPr/>
        </p:nvSpPr>
        <p:spPr>
          <a:xfrm>
            <a:off x="3398024" y="1679586"/>
            <a:ext cx="2161310" cy="37188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3484170" y="1703592"/>
            <a:ext cx="21998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500" b="1" dirty="0" err="1" smtClean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나눔바른고딕" panose="020B0603020101020101"/>
              </a:rPr>
              <a:t>업력이</a:t>
            </a:r>
            <a:r>
              <a:rPr lang="ko-KR" altLang="en-US" sz="1500" b="1" dirty="0" smtClean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나눔바른고딕" panose="020B0603020101020101"/>
              </a:rPr>
              <a:t> 몇 년인가요</a:t>
            </a:r>
            <a:r>
              <a:rPr lang="en-US" altLang="ko-KR" sz="1500" b="1" dirty="0" smtClean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나눔바른고딕" panose="020B0603020101020101"/>
              </a:rPr>
              <a:t>?</a:t>
            </a:r>
            <a:endParaRPr lang="ko-KR" altLang="en-US" sz="1500" dirty="0">
              <a:solidFill>
                <a:schemeClr val="bg1">
                  <a:lumMod val="95000"/>
                </a:schemeClr>
              </a:solidFill>
              <a:ea typeface="나눔바른고딕" panose="020B0603020101020101"/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3405959" y="2147166"/>
            <a:ext cx="8707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ko-KR" sz="1400" b="1" spc="-3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r>
              <a:rPr lang="ko-KR" altLang="en-US" sz="1400" b="1" spc="-3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이상</a:t>
            </a:r>
            <a:endParaRPr lang="ko-KR" altLang="en-US" sz="1400" dirty="0">
              <a:solidFill>
                <a:schemeClr val="accent5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7" name="모서리가 둥근 직사각형 76"/>
          <p:cNvSpPr/>
          <p:nvPr/>
        </p:nvSpPr>
        <p:spPr>
          <a:xfrm>
            <a:off x="4307999" y="2173808"/>
            <a:ext cx="1525807" cy="525925"/>
          </a:xfrm>
          <a:prstGeom prst="roundRect">
            <a:avLst>
              <a:gd name="adj" fmla="val 20727"/>
            </a:avLst>
          </a:prstGeom>
          <a:ln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252000" rIns="72000" bIns="252000" rtlCol="0" anchor="ctr"/>
          <a:lstStyle/>
          <a:p>
            <a:pPr algn="ctr"/>
            <a:r>
              <a:rPr lang="ko-KR" altLang="en-US" sz="1400" b="1" dirty="0" smtClean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기술혁신 </a:t>
            </a:r>
            <a:r>
              <a:rPr lang="en-US" altLang="ko-KR" sz="1400" b="1" dirty="0" smtClean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R&amp;D</a:t>
            </a:r>
          </a:p>
          <a:p>
            <a:pPr algn="ctr"/>
            <a:r>
              <a:rPr lang="ko-KR" altLang="en-US" sz="1400" b="1" dirty="0" err="1" smtClean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예비가젤형</a:t>
            </a:r>
            <a:r>
              <a:rPr lang="en-US" altLang="ko-KR" sz="1400" b="1" dirty="0" smtClean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R&amp;D</a:t>
            </a:r>
            <a:endParaRPr lang="en-US" altLang="ko-KR" sz="1400" b="1" dirty="0">
              <a:solidFill>
                <a:schemeClr val="accent5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78" name="구부러진 연결선 77"/>
          <p:cNvCxnSpPr>
            <a:stCxn id="59" idx="6"/>
            <a:endCxn id="81" idx="1"/>
          </p:cNvCxnSpPr>
          <p:nvPr/>
        </p:nvCxnSpPr>
        <p:spPr>
          <a:xfrm>
            <a:off x="3328327" y="3138734"/>
            <a:ext cx="999622" cy="16393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29"/>
          <p:cNvSpPr>
            <a:spLocks noChangeArrowheads="1"/>
          </p:cNvSpPr>
          <p:nvPr/>
        </p:nvSpPr>
        <p:spPr bwMode="auto">
          <a:xfrm>
            <a:off x="2309152" y="2626590"/>
            <a:ext cx="1019175" cy="1024288"/>
          </a:xfrm>
          <a:prstGeom prst="ellipse">
            <a:avLst/>
          </a:prstGeom>
          <a:solidFill>
            <a:srgbClr val="07589B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latinLnBrk="1">
              <a:spcBef>
                <a:spcPct val="20000"/>
              </a:spcBef>
              <a:defRPr kumimoji="1" sz="2800">
                <a:solidFill>
                  <a:srgbClr val="292929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ko-KR" altLang="ko-KR" sz="18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60" name="Oval 30"/>
          <p:cNvSpPr>
            <a:spLocks noChangeArrowheads="1"/>
          </p:cNvSpPr>
          <p:nvPr/>
        </p:nvSpPr>
        <p:spPr bwMode="auto">
          <a:xfrm>
            <a:off x="2380590" y="2626591"/>
            <a:ext cx="892656" cy="833558"/>
          </a:xfrm>
          <a:prstGeom prst="ellipse">
            <a:avLst/>
          </a:prstGeom>
          <a:gradFill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defRPr kumimoji="1" sz="2800">
                <a:solidFill>
                  <a:srgbClr val="292929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ko-KR" altLang="ko-KR" sz="180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2371064" y="2909790"/>
            <a:ext cx="895350" cy="502239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latinLnBrk="1">
              <a:spcBef>
                <a:spcPts val="185"/>
              </a:spcBef>
              <a:buFont typeface="Wingdings" panose="05000000000000000000" pitchFamily="2" charset="2"/>
              <a:buNone/>
              <a:tabLst>
                <a:tab pos="65944" algn="l"/>
                <a:tab pos="105510" algn="l"/>
              </a:tabLst>
            </a:pPr>
            <a:r>
              <a:rPr lang="ko-KR" altLang="en-US" b="1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단독형</a:t>
            </a:r>
            <a:endParaRPr lang="en-US" altLang="ko-KR" b="1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 latinLnBrk="1">
              <a:spcBef>
                <a:spcPts val="185"/>
              </a:spcBef>
              <a:buFont typeface="Wingdings" panose="05000000000000000000" pitchFamily="2" charset="2"/>
              <a:buNone/>
              <a:tabLst>
                <a:tab pos="65944" algn="l"/>
                <a:tab pos="105510" algn="l"/>
              </a:tabLst>
            </a:pPr>
            <a:r>
              <a:rPr lang="en-US" altLang="ko-KR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R&amp;D</a:t>
            </a:r>
            <a:endParaRPr lang="en-US" altLang="ko-KR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3405959" y="3308637"/>
            <a:ext cx="8707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ko-KR" sz="1400" b="1" spc="-3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r>
              <a:rPr lang="ko-KR" altLang="en-US" sz="1400" b="1" spc="-3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미만</a:t>
            </a:r>
            <a:endParaRPr lang="ko-KR" altLang="en-US" sz="1400" dirty="0">
              <a:solidFill>
                <a:schemeClr val="accent5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1" name="모서리가 둥근 직사각형 80"/>
          <p:cNvSpPr/>
          <p:nvPr/>
        </p:nvSpPr>
        <p:spPr>
          <a:xfrm>
            <a:off x="4327949" y="2984090"/>
            <a:ext cx="1016152" cy="637160"/>
          </a:xfrm>
          <a:prstGeom prst="roundRect">
            <a:avLst>
              <a:gd name="adj" fmla="val 2072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252000" rIns="72000" bIns="252000" rtlCol="0" anchor="ctr"/>
          <a:lstStyle/>
          <a:p>
            <a:pPr algn="ctr"/>
            <a:r>
              <a:rPr lang="ko-KR" altLang="en-US" sz="1400" b="1" dirty="0" err="1" smtClean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창업성장</a:t>
            </a:r>
            <a:endParaRPr lang="en-US" altLang="ko-KR" sz="1400" b="1" dirty="0">
              <a:solidFill>
                <a:schemeClr val="accent5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1400" b="1" dirty="0" smtClean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R&amp;D</a:t>
            </a:r>
          </a:p>
        </p:txBody>
      </p:sp>
      <p:pic>
        <p:nvPicPr>
          <p:cNvPr id="83" name="그림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6384" y="1751055"/>
            <a:ext cx="195469" cy="195469"/>
          </a:xfrm>
          <a:prstGeom prst="rect">
            <a:avLst/>
          </a:prstGeom>
        </p:spPr>
      </p:pic>
      <p:sp>
        <p:nvSpPr>
          <p:cNvPr id="86" name="모서리가 둥근 직사각형 85"/>
          <p:cNvSpPr/>
          <p:nvPr/>
        </p:nvSpPr>
        <p:spPr>
          <a:xfrm>
            <a:off x="6070672" y="2359944"/>
            <a:ext cx="2643677" cy="37188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7" name="직사각형 86"/>
          <p:cNvSpPr/>
          <p:nvPr/>
        </p:nvSpPr>
        <p:spPr>
          <a:xfrm>
            <a:off x="6298046" y="2383950"/>
            <a:ext cx="241630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500" b="1" spc="-150" dirty="0" smtClean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나눔바른고딕" panose="020B0603020101020101"/>
              </a:rPr>
              <a:t>중기</a:t>
            </a:r>
            <a:r>
              <a:rPr lang="en-US" altLang="ko-KR" sz="1500" b="1" spc="-150" dirty="0" smtClean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나눔바른고딕" panose="020B0603020101020101"/>
              </a:rPr>
              <a:t>R&amp;D </a:t>
            </a:r>
            <a:r>
              <a:rPr lang="ko-KR" altLang="en-US" sz="1500" b="1" spc="-150" dirty="0" err="1" smtClean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나눔바른고딕" panose="020B0603020101020101"/>
              </a:rPr>
              <a:t>수행경험이</a:t>
            </a:r>
            <a:r>
              <a:rPr lang="ko-KR" altLang="en-US" sz="1500" b="1" spc="-150" dirty="0" smtClean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나눔바른고딕" panose="020B0603020101020101"/>
              </a:rPr>
              <a:t> 있나요</a:t>
            </a:r>
            <a:r>
              <a:rPr lang="en-US" altLang="ko-KR" sz="1500" b="1" spc="-150" dirty="0" smtClean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나눔바른고딕" panose="020B0603020101020101"/>
              </a:rPr>
              <a:t>?</a:t>
            </a:r>
            <a:endParaRPr lang="ko-KR" altLang="en-US" sz="1500" spc="-150" dirty="0">
              <a:solidFill>
                <a:schemeClr val="bg1">
                  <a:lumMod val="95000"/>
                </a:schemeClr>
              </a:solidFill>
              <a:ea typeface="나눔바른고딕" panose="020B0603020101020101"/>
            </a:endParaRPr>
          </a:p>
        </p:txBody>
      </p:sp>
      <p:pic>
        <p:nvPicPr>
          <p:cNvPr id="88" name="그림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0630" y="2431413"/>
            <a:ext cx="195469" cy="195469"/>
          </a:xfrm>
          <a:prstGeom prst="rect">
            <a:avLst/>
          </a:prstGeom>
        </p:spPr>
      </p:pic>
      <p:cxnSp>
        <p:nvCxnSpPr>
          <p:cNvPr id="109" name="구부러진 연결선 108"/>
          <p:cNvCxnSpPr>
            <a:stCxn id="81" idx="3"/>
            <a:endCxn id="117" idx="1"/>
          </p:cNvCxnSpPr>
          <p:nvPr/>
        </p:nvCxnSpPr>
        <p:spPr>
          <a:xfrm flipV="1">
            <a:off x="5344101" y="3250154"/>
            <a:ext cx="1738383" cy="52516"/>
          </a:xfrm>
          <a:prstGeom prst="curvedConnector3">
            <a:avLst>
              <a:gd name="adj1" fmla="val 50000"/>
            </a:avLst>
          </a:prstGeom>
          <a:ln cmpd="sng"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직사각형 111"/>
          <p:cNvSpPr/>
          <p:nvPr/>
        </p:nvSpPr>
        <p:spPr>
          <a:xfrm>
            <a:off x="6079242" y="2904598"/>
            <a:ext cx="7610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1400" b="1" spc="-3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있어요</a:t>
            </a:r>
            <a:endParaRPr lang="ko-KR" altLang="en-US" sz="1400" dirty="0">
              <a:solidFill>
                <a:schemeClr val="accent5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7" name="모서리가 둥근 직사각형 116"/>
          <p:cNvSpPr/>
          <p:nvPr/>
        </p:nvSpPr>
        <p:spPr>
          <a:xfrm>
            <a:off x="7082484" y="2989523"/>
            <a:ext cx="1558852" cy="521261"/>
          </a:xfrm>
          <a:prstGeom prst="roundRect">
            <a:avLst>
              <a:gd name="adj" fmla="val 20727"/>
            </a:avLst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252000" rIns="72000" bIns="252000" rtlCol="0" anchor="ctr"/>
          <a:lstStyle/>
          <a:p>
            <a:pPr algn="ctr"/>
            <a:r>
              <a:rPr lang="ko-KR" altLang="en-US" sz="1200" b="1" dirty="0" err="1" smtClean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창업성장</a:t>
            </a:r>
            <a:r>
              <a:rPr lang="en-US" altLang="ko-KR" sz="1200" b="1" dirty="0" smtClean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</a:p>
          <a:p>
            <a:pPr algn="ctr"/>
            <a:r>
              <a:rPr lang="ko-KR" altLang="en-US" sz="1400" b="1" dirty="0" err="1" smtClean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전략형</a:t>
            </a:r>
            <a:r>
              <a:rPr lang="en-US" altLang="ko-KR" sz="1400" b="1" dirty="0" smtClean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TIPS</a:t>
            </a:r>
          </a:p>
        </p:txBody>
      </p:sp>
      <p:sp>
        <p:nvSpPr>
          <p:cNvPr id="125" name="모서리가 둥근 직사각형 124"/>
          <p:cNvSpPr/>
          <p:nvPr/>
        </p:nvSpPr>
        <p:spPr>
          <a:xfrm>
            <a:off x="7082484" y="3714449"/>
            <a:ext cx="1558852" cy="469257"/>
          </a:xfrm>
          <a:prstGeom prst="roundRect">
            <a:avLst>
              <a:gd name="adj" fmla="val 20727"/>
            </a:avLst>
          </a:prstGeom>
          <a:ln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252000" rIns="72000" bIns="252000" rtlCol="0" anchor="ctr"/>
          <a:lstStyle/>
          <a:p>
            <a:pPr algn="ctr"/>
            <a:r>
              <a:rPr lang="ko-KR" altLang="en-US" sz="1200" b="1" dirty="0" err="1" smtClean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창업성장</a:t>
            </a:r>
            <a:r>
              <a:rPr lang="en-US" altLang="ko-KR" sz="1200" b="1" dirty="0" smtClean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400" b="1" dirty="0" smtClean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디딤돌</a:t>
            </a:r>
            <a:endParaRPr lang="en-US" altLang="ko-KR" sz="1400" b="1" dirty="0" smtClean="0">
              <a:solidFill>
                <a:schemeClr val="accent5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8" name="직사각형 127"/>
          <p:cNvSpPr/>
          <p:nvPr/>
        </p:nvSpPr>
        <p:spPr>
          <a:xfrm>
            <a:off x="6113052" y="3846516"/>
            <a:ext cx="7259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1400" b="1" spc="-3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없어요</a:t>
            </a:r>
            <a:endParaRPr lang="ko-KR" altLang="en-US" sz="1400" dirty="0">
              <a:solidFill>
                <a:schemeClr val="accent5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9" name="모서리가 둥근 직사각형 128"/>
          <p:cNvSpPr/>
          <p:nvPr/>
        </p:nvSpPr>
        <p:spPr>
          <a:xfrm>
            <a:off x="3489682" y="4477606"/>
            <a:ext cx="1854420" cy="37188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0" name="직사각형 129"/>
          <p:cNvSpPr/>
          <p:nvPr/>
        </p:nvSpPr>
        <p:spPr>
          <a:xfrm>
            <a:off x="3570411" y="4501612"/>
            <a:ext cx="18422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500" b="1" spc="-150" dirty="0" smtClean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나눔바른고딕" panose="020B0603020101020101"/>
              </a:rPr>
              <a:t>수요처가 있나요</a:t>
            </a:r>
            <a:r>
              <a:rPr lang="en-US" altLang="ko-KR" sz="1500" b="1" spc="-150" dirty="0" smtClean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나눔바른고딕" panose="020B0603020101020101"/>
              </a:rPr>
              <a:t>?</a:t>
            </a:r>
            <a:endParaRPr lang="ko-KR" altLang="en-US" sz="1500" spc="-150" dirty="0">
              <a:solidFill>
                <a:schemeClr val="bg1">
                  <a:lumMod val="95000"/>
                </a:schemeClr>
              </a:solidFill>
              <a:ea typeface="나눔바른고딕" panose="020B0603020101020101"/>
            </a:endParaRPr>
          </a:p>
        </p:txBody>
      </p:sp>
      <p:pic>
        <p:nvPicPr>
          <p:cNvPr id="131" name="그림 1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38" y="4549075"/>
            <a:ext cx="195469" cy="195469"/>
          </a:xfrm>
          <a:prstGeom prst="rect">
            <a:avLst/>
          </a:prstGeom>
        </p:spPr>
      </p:pic>
      <p:cxnSp>
        <p:nvCxnSpPr>
          <p:cNvPr id="138" name="구부러진 연결선 137"/>
          <p:cNvCxnSpPr>
            <a:stCxn id="62" idx="6"/>
          </p:cNvCxnSpPr>
          <p:nvPr/>
        </p:nvCxnSpPr>
        <p:spPr>
          <a:xfrm>
            <a:off x="3328327" y="5165704"/>
            <a:ext cx="1477216" cy="107699"/>
          </a:xfrm>
          <a:prstGeom prst="curvedConnector3">
            <a:avLst>
              <a:gd name="adj1" fmla="val 50000"/>
            </a:avLst>
          </a:prstGeom>
          <a:ln>
            <a:solidFill>
              <a:srgbClr val="0A987D"/>
            </a:solidFill>
            <a:prstDash val="sysDot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0" name="모서리가 둥근 직사각형 139"/>
          <p:cNvSpPr/>
          <p:nvPr/>
        </p:nvSpPr>
        <p:spPr>
          <a:xfrm>
            <a:off x="4809852" y="5036499"/>
            <a:ext cx="1608203" cy="521261"/>
          </a:xfrm>
          <a:prstGeom prst="roundRect">
            <a:avLst>
              <a:gd name="adj" fmla="val 20727"/>
            </a:avLst>
          </a:prstGeom>
          <a:ln>
            <a:solidFill>
              <a:srgbClr val="0A987D"/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252000" rIns="72000" bIns="252000" rtlCol="0" anchor="ctr"/>
          <a:lstStyle/>
          <a:p>
            <a:pPr algn="ctr"/>
            <a:r>
              <a:rPr lang="ko-KR" altLang="en-US" sz="1400" b="1" dirty="0" err="1" smtClean="0">
                <a:solidFill>
                  <a:srgbClr val="0A987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구매조건부</a:t>
            </a:r>
            <a:r>
              <a:rPr lang="ko-KR" altLang="en-US" sz="1400" b="1" dirty="0" smtClean="0">
                <a:solidFill>
                  <a:srgbClr val="0A987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b="1" dirty="0" smtClean="0">
                <a:solidFill>
                  <a:srgbClr val="0A987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R&amp;D</a:t>
            </a:r>
          </a:p>
        </p:txBody>
      </p:sp>
      <p:sp>
        <p:nvSpPr>
          <p:cNvPr id="141" name="직사각형 140"/>
          <p:cNvSpPr/>
          <p:nvPr/>
        </p:nvSpPr>
        <p:spPr>
          <a:xfrm>
            <a:off x="3682810" y="4922116"/>
            <a:ext cx="7578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1400" b="1" spc="-3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A987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있어요</a:t>
            </a:r>
            <a:endParaRPr lang="ko-KR" altLang="en-US" sz="1400" dirty="0">
              <a:solidFill>
                <a:srgbClr val="0A987D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7" name="직사각형 146"/>
          <p:cNvSpPr/>
          <p:nvPr/>
        </p:nvSpPr>
        <p:spPr>
          <a:xfrm>
            <a:off x="3555810" y="5795854"/>
            <a:ext cx="7269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1400" b="1" spc="-3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A987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없어요</a:t>
            </a:r>
            <a:endParaRPr lang="ko-KR" altLang="en-US" sz="1400" dirty="0">
              <a:solidFill>
                <a:srgbClr val="0A987D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8" name="모서리가 둥근 직사각형 147"/>
          <p:cNvSpPr/>
          <p:nvPr/>
        </p:nvSpPr>
        <p:spPr>
          <a:xfrm>
            <a:off x="4674329" y="5761425"/>
            <a:ext cx="2252999" cy="788280"/>
          </a:xfrm>
          <a:prstGeom prst="roundRect">
            <a:avLst>
              <a:gd name="adj" fmla="val 20727"/>
            </a:avLst>
          </a:prstGeom>
          <a:ln>
            <a:solidFill>
              <a:srgbClr val="0A987D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252000" rIns="72000" bIns="252000" rtlCol="0" anchor="ctr"/>
          <a:lstStyle/>
          <a:p>
            <a:pPr algn="ctr"/>
            <a:r>
              <a:rPr lang="ko-KR" altLang="en-US" sz="1400" b="1" dirty="0" err="1" smtClean="0">
                <a:solidFill>
                  <a:srgbClr val="0A987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네트워크형</a:t>
            </a:r>
            <a:r>
              <a:rPr lang="ko-KR" altLang="en-US" sz="1400" b="1" dirty="0" smtClean="0">
                <a:solidFill>
                  <a:srgbClr val="0A987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b="1" dirty="0" smtClean="0">
                <a:solidFill>
                  <a:srgbClr val="0A987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R&amp;D,</a:t>
            </a:r>
          </a:p>
          <a:p>
            <a:pPr algn="ctr"/>
            <a:r>
              <a:rPr lang="ko-KR" altLang="en-US" sz="1400" b="1" dirty="0" smtClean="0">
                <a:solidFill>
                  <a:srgbClr val="0A987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산학연</a:t>
            </a:r>
            <a:r>
              <a:rPr lang="en-US" altLang="ko-KR" sz="1400" b="1" dirty="0" smtClean="0">
                <a:solidFill>
                  <a:srgbClr val="0A987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Collabo R&amp;D</a:t>
            </a:r>
          </a:p>
          <a:p>
            <a:pPr algn="ctr"/>
            <a:r>
              <a:rPr lang="ko-KR" altLang="en-US" sz="1400" b="1" dirty="0" smtClean="0">
                <a:solidFill>
                  <a:srgbClr val="0A987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선도연구기관 협력</a:t>
            </a:r>
            <a:r>
              <a:rPr lang="en-US" altLang="ko-KR" sz="1400" b="1" dirty="0" smtClean="0">
                <a:solidFill>
                  <a:srgbClr val="0A987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R&amp;D</a:t>
            </a:r>
          </a:p>
        </p:txBody>
      </p:sp>
      <p:cxnSp>
        <p:nvCxnSpPr>
          <p:cNvPr id="67" name="구부러진 연결선 66"/>
          <p:cNvCxnSpPr>
            <a:endCxn id="125" idx="1"/>
          </p:cNvCxnSpPr>
          <p:nvPr/>
        </p:nvCxnSpPr>
        <p:spPr>
          <a:xfrm>
            <a:off x="5349993" y="3462525"/>
            <a:ext cx="1732491" cy="48655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61169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15">
      <a:majorFont>
        <a:latin typeface="KoPub돋움체 Medium"/>
        <a:ea typeface="KoPub돋움체 Bold"/>
        <a:cs typeface=""/>
      </a:majorFont>
      <a:minorFont>
        <a:latin typeface="KoPub돋움체 Medium"/>
        <a:ea typeface="KoPub돋움체 Medium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5104</TotalTime>
  <Words>2178</Words>
  <Application>Microsoft Office PowerPoint</Application>
  <PresentationFormat>화면 슬라이드 쇼(4:3)</PresentationFormat>
  <Paragraphs>606</Paragraphs>
  <Slides>21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RED10</cp:lastModifiedBy>
  <cp:revision>918</cp:revision>
  <cp:lastPrinted>2019-12-17T14:31:44Z</cp:lastPrinted>
  <dcterms:created xsi:type="dcterms:W3CDTF">2019-06-13T05:57:34Z</dcterms:created>
  <dcterms:modified xsi:type="dcterms:W3CDTF">2019-12-31T02:01:55Z</dcterms:modified>
</cp:coreProperties>
</file>